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75" r:id="rId2"/>
    <p:sldMasterId id="2147483735" r:id="rId3"/>
    <p:sldMasterId id="2147483687" r:id="rId4"/>
    <p:sldMasterId id="2147483699" r:id="rId5"/>
    <p:sldMasterId id="2147483711" r:id="rId6"/>
    <p:sldMasterId id="2147483723" r:id="rId7"/>
  </p:sldMasterIdLst>
  <p:notesMasterIdLst>
    <p:notesMasterId r:id="rId60"/>
  </p:notesMasterIdLst>
  <p:sldIdLst>
    <p:sldId id="489" r:id="rId8"/>
    <p:sldId id="622" r:id="rId9"/>
    <p:sldId id="623" r:id="rId10"/>
    <p:sldId id="627" r:id="rId11"/>
    <p:sldId id="628" r:id="rId12"/>
    <p:sldId id="629" r:id="rId13"/>
    <p:sldId id="630" r:id="rId14"/>
    <p:sldId id="631" r:id="rId15"/>
    <p:sldId id="632" r:id="rId16"/>
    <p:sldId id="633" r:id="rId17"/>
    <p:sldId id="634" r:id="rId18"/>
    <p:sldId id="635" r:id="rId19"/>
    <p:sldId id="636" r:id="rId20"/>
    <p:sldId id="638" r:id="rId21"/>
    <p:sldId id="639" r:id="rId22"/>
    <p:sldId id="640" r:id="rId23"/>
    <p:sldId id="642" r:id="rId24"/>
    <p:sldId id="643" r:id="rId25"/>
    <p:sldId id="644" r:id="rId26"/>
    <p:sldId id="645" r:id="rId27"/>
    <p:sldId id="647" r:id="rId28"/>
    <p:sldId id="649" r:id="rId29"/>
    <p:sldId id="650" r:id="rId30"/>
    <p:sldId id="652" r:id="rId31"/>
    <p:sldId id="654" r:id="rId32"/>
    <p:sldId id="655" r:id="rId33"/>
    <p:sldId id="656" r:id="rId34"/>
    <p:sldId id="657" r:id="rId35"/>
    <p:sldId id="658" r:id="rId36"/>
    <p:sldId id="660" r:id="rId37"/>
    <p:sldId id="661" r:id="rId38"/>
    <p:sldId id="663" r:id="rId39"/>
    <p:sldId id="664" r:id="rId40"/>
    <p:sldId id="665" r:id="rId41"/>
    <p:sldId id="666" r:id="rId42"/>
    <p:sldId id="667" r:id="rId43"/>
    <p:sldId id="669" r:id="rId44"/>
    <p:sldId id="670" r:id="rId45"/>
    <p:sldId id="671" r:id="rId46"/>
    <p:sldId id="672" r:id="rId47"/>
    <p:sldId id="673" r:id="rId48"/>
    <p:sldId id="675" r:id="rId49"/>
    <p:sldId id="677" r:id="rId50"/>
    <p:sldId id="678" r:id="rId51"/>
    <p:sldId id="680" r:id="rId52"/>
    <p:sldId id="624" r:id="rId53"/>
    <p:sldId id="683" r:id="rId54"/>
    <p:sldId id="684" r:id="rId55"/>
    <p:sldId id="685" r:id="rId56"/>
    <p:sldId id="687" r:id="rId57"/>
    <p:sldId id="688" r:id="rId58"/>
    <p:sldId id="689" r:id="rId59"/>
  </p:sldIdLst>
  <p:sldSz cx="9144000" cy="6858000" type="overhead"/>
  <p:notesSz cx="6858000" cy="9144000"/>
  <p:defaultTextStyle>
    <a:defPPr>
      <a:defRPr lang="zh-TW"/>
    </a:defPPr>
    <a:lvl1pPr algn="l" rtl="0" fontAlgn="base">
      <a:spcBef>
        <a:spcPct val="0"/>
      </a:spcBef>
      <a:spcAft>
        <a:spcPct val="0"/>
      </a:spcAft>
      <a:defRPr kumimoji="1" kern="1200">
        <a:solidFill>
          <a:schemeClr val="tx1"/>
        </a:solidFill>
        <a:latin typeface="Arial" charset="0"/>
        <a:ea typeface="新細明體" charset="-120"/>
        <a:cs typeface="+mn-cs"/>
      </a:defRPr>
    </a:lvl1pPr>
    <a:lvl2pPr marL="457200" algn="l" rtl="0" fontAlgn="base">
      <a:spcBef>
        <a:spcPct val="0"/>
      </a:spcBef>
      <a:spcAft>
        <a:spcPct val="0"/>
      </a:spcAft>
      <a:defRPr kumimoji="1" kern="1200">
        <a:solidFill>
          <a:schemeClr val="tx1"/>
        </a:solidFill>
        <a:latin typeface="Arial" charset="0"/>
        <a:ea typeface="新細明體" charset="-120"/>
        <a:cs typeface="+mn-cs"/>
      </a:defRPr>
    </a:lvl2pPr>
    <a:lvl3pPr marL="914400" algn="l" rtl="0" fontAlgn="base">
      <a:spcBef>
        <a:spcPct val="0"/>
      </a:spcBef>
      <a:spcAft>
        <a:spcPct val="0"/>
      </a:spcAft>
      <a:defRPr kumimoji="1" kern="1200">
        <a:solidFill>
          <a:schemeClr val="tx1"/>
        </a:solidFill>
        <a:latin typeface="Arial" charset="0"/>
        <a:ea typeface="新細明體" charset="-120"/>
        <a:cs typeface="+mn-cs"/>
      </a:defRPr>
    </a:lvl3pPr>
    <a:lvl4pPr marL="1371600" algn="l" rtl="0" fontAlgn="base">
      <a:spcBef>
        <a:spcPct val="0"/>
      </a:spcBef>
      <a:spcAft>
        <a:spcPct val="0"/>
      </a:spcAft>
      <a:defRPr kumimoji="1" kern="1200">
        <a:solidFill>
          <a:schemeClr val="tx1"/>
        </a:solidFill>
        <a:latin typeface="Arial" charset="0"/>
        <a:ea typeface="新細明體" charset="-120"/>
        <a:cs typeface="+mn-cs"/>
      </a:defRPr>
    </a:lvl4pPr>
    <a:lvl5pPr marL="1828800" algn="l" rtl="0" fontAlgn="base">
      <a:spcBef>
        <a:spcPct val="0"/>
      </a:spcBef>
      <a:spcAft>
        <a:spcPct val="0"/>
      </a:spcAft>
      <a:defRPr kumimoji="1" kern="1200">
        <a:solidFill>
          <a:schemeClr val="tx1"/>
        </a:solidFill>
        <a:latin typeface="Arial" charset="0"/>
        <a:ea typeface="新細明體" charset="-120"/>
        <a:cs typeface="+mn-cs"/>
      </a:defRPr>
    </a:lvl5pPr>
    <a:lvl6pPr marL="2286000" algn="l" defTabSz="914400" rtl="0" eaLnBrk="1" latinLnBrk="0" hangingPunct="1">
      <a:defRPr kumimoji="1" kern="1200">
        <a:solidFill>
          <a:schemeClr val="tx1"/>
        </a:solidFill>
        <a:latin typeface="Arial" charset="0"/>
        <a:ea typeface="新細明體" charset="-120"/>
        <a:cs typeface="+mn-cs"/>
      </a:defRPr>
    </a:lvl6pPr>
    <a:lvl7pPr marL="2743200" algn="l" defTabSz="914400" rtl="0" eaLnBrk="1" latinLnBrk="0" hangingPunct="1">
      <a:defRPr kumimoji="1" kern="1200">
        <a:solidFill>
          <a:schemeClr val="tx1"/>
        </a:solidFill>
        <a:latin typeface="Arial" charset="0"/>
        <a:ea typeface="新細明體" charset="-120"/>
        <a:cs typeface="+mn-cs"/>
      </a:defRPr>
    </a:lvl7pPr>
    <a:lvl8pPr marL="3200400" algn="l" defTabSz="914400" rtl="0" eaLnBrk="1" latinLnBrk="0" hangingPunct="1">
      <a:defRPr kumimoji="1" kern="1200">
        <a:solidFill>
          <a:schemeClr val="tx1"/>
        </a:solidFill>
        <a:latin typeface="Arial" charset="0"/>
        <a:ea typeface="新細明體" charset="-120"/>
        <a:cs typeface="+mn-cs"/>
      </a:defRPr>
    </a:lvl8pPr>
    <a:lvl9pPr marL="3657600" algn="l" defTabSz="914400" rtl="0" eaLnBrk="1" latinLnBrk="0" hangingPunct="1">
      <a:defRPr kumimoji="1" kern="1200">
        <a:solidFill>
          <a:schemeClr val="tx1"/>
        </a:solidFill>
        <a:latin typeface="Arial" charset="0"/>
        <a:ea typeface="新細明體" charset="-120"/>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3C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79" d="100"/>
          <a:sy n="79" d="100"/>
        </p:scale>
        <p:origin x="-1502" y="-77"/>
      </p:cViewPr>
      <p:guideLst>
        <p:guide orient="horz" pos="2160"/>
        <p:guide pos="384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972F4D-1EB1-4ACD-A7CF-94C92DB25442}" type="datetimeFigureOut">
              <a:rPr lang="zh-TW" altLang="en-US" smtClean="0"/>
              <a:pPr/>
              <a:t>2021/6/29</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CF6279-FBB3-4109-A25C-709C6520EBC9}" type="slidenum">
              <a:rPr lang="zh-TW" altLang="en-US" smtClean="0"/>
              <a:pPr/>
              <a:t>‹#›</a:t>
            </a:fld>
            <a:endParaRPr lang="zh-TW" altLang="en-US"/>
          </a:p>
        </p:txBody>
      </p:sp>
    </p:spTree>
    <p:extLst>
      <p:ext uri="{BB962C8B-B14F-4D97-AF65-F5344CB8AC3E}">
        <p14:creationId xmlns:p14="http://schemas.microsoft.com/office/powerpoint/2010/main" val="3382062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slide" Target="../slides/slide46.xml"/><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slide" Target="../slides/slide2.xml"/><Relationship Id="rId5" Type="http://schemas.openxmlformats.org/officeDocument/2006/relationships/slide" Target="../slides/slide3.xml"/><Relationship Id="rId4"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6.xml"/><Relationship Id="rId4" Type="http://schemas.openxmlformats.org/officeDocument/2006/relationships/image" Target="../media/image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7.xml"/><Relationship Id="rId4" Type="http://schemas.openxmlformats.org/officeDocument/2006/relationships/image" Target="../media/image9.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smtClean="0">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smtClean="0">
                <a:solidFill>
                  <a:schemeClr val="bg1"/>
                </a:solidFill>
              </a:rPr>
              <a:t>頁</a:t>
            </a:r>
            <a:endParaRPr lang="zh-TW" altLang="en-US" b="1" smtClean="0">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3"/>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smtClean="0">
                  <a:solidFill>
                    <a:schemeClr val="bg1"/>
                  </a:solidFill>
                  <a:latin typeface="微軟正黑體" pitchFamily="34" charset="-120"/>
                  <a:ea typeface="微軟正黑體" pitchFamily="34" charset="-120"/>
                </a:rPr>
                <a:t>CH08</a:t>
              </a:r>
              <a:r>
                <a:rPr lang="zh-TW" altLang="en-US" sz="1600" b="1" dirty="0" smtClean="0">
                  <a:solidFill>
                    <a:schemeClr val="bg1"/>
                  </a:solidFill>
                  <a:latin typeface="微軟正黑體" pitchFamily="34" charset="-120"/>
                  <a:ea typeface="微軟正黑體" pitchFamily="34" charset="-120"/>
                </a:rPr>
                <a:t>　人工智慧的未來與挑戰</a:t>
              </a:r>
              <a:endParaRPr lang="en-US" altLang="zh-TW" sz="1600" b="1" dirty="0" smtClean="0">
                <a:solidFill>
                  <a:schemeClr val="bg1"/>
                </a:solidFill>
                <a:latin typeface="微軟正黑體" pitchFamily="34" charset="-120"/>
                <a:ea typeface="微軟正黑體" pitchFamily="34" charset="-120"/>
              </a:endParaRPr>
            </a:p>
          </p:txBody>
        </p:sp>
      </p:grpSp>
      <p:pic>
        <p:nvPicPr>
          <p:cNvPr id="21" name="Picture 37" descr="Icon-02">
            <a:hlinkClick r:id="" action="ppaction://hlinkshowjump?jump=endshow"/>
          </p:cNvPr>
          <p:cNvPicPr>
            <a:picLocks noChangeAspect="1" noChangeArrowheads="1"/>
          </p:cNvPicPr>
          <p:nvPr userDrawn="1"/>
        </p:nvPicPr>
        <p:blipFill>
          <a:blip r:embed="rId4"/>
          <a:srcRect/>
          <a:stretch>
            <a:fillRect/>
          </a:stretch>
        </p:blipFill>
        <p:spPr bwMode="auto">
          <a:xfrm>
            <a:off x="8748713" y="6524625"/>
            <a:ext cx="327025" cy="300038"/>
          </a:xfrm>
          <a:prstGeom prst="rect">
            <a:avLst/>
          </a:prstGeom>
          <a:noFill/>
          <a:ln w="9525">
            <a:noFill/>
            <a:miter lim="800000"/>
            <a:headEnd/>
            <a:tailEnd/>
          </a:ln>
        </p:spPr>
      </p:pic>
      <p:grpSp>
        <p:nvGrpSpPr>
          <p:cNvPr id="13" name="Group 38"/>
          <p:cNvGrpSpPr>
            <a:grpSpLocks/>
          </p:cNvGrpSpPr>
          <p:nvPr userDrawn="1"/>
        </p:nvGrpSpPr>
        <p:grpSpPr bwMode="auto">
          <a:xfrm>
            <a:off x="244471" y="2867022"/>
            <a:ext cx="3887791" cy="360363"/>
            <a:chOff x="159" y="1596"/>
            <a:chExt cx="2449" cy="227"/>
          </a:xfrm>
        </p:grpSpPr>
        <p:sp>
          <p:nvSpPr>
            <p:cNvPr id="14" name="Rectangle 3">
              <a:hlinkClick r:id="rId5"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人工智慧未來趨勢</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6" name="Rectangle 4">
              <a:hlinkClick r:id="rId5"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8-1</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0" name="Group 38"/>
          <p:cNvGrpSpPr>
            <a:grpSpLocks/>
          </p:cNvGrpSpPr>
          <p:nvPr userDrawn="1"/>
        </p:nvGrpSpPr>
        <p:grpSpPr bwMode="auto">
          <a:xfrm>
            <a:off x="244470" y="2242341"/>
            <a:ext cx="3887791" cy="360363"/>
            <a:chOff x="159" y="1596"/>
            <a:chExt cx="2449" cy="227"/>
          </a:xfrm>
        </p:grpSpPr>
        <p:sp>
          <p:nvSpPr>
            <p:cNvPr id="11" name="Rectangle 3">
              <a:hlinkClick r:id="rId6"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前言</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2" name="Rectangle 4">
              <a:hlinkClick r:id="rId6"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5" name="Group 38"/>
          <p:cNvGrpSpPr>
            <a:grpSpLocks/>
          </p:cNvGrpSpPr>
          <p:nvPr userDrawn="1"/>
        </p:nvGrpSpPr>
        <p:grpSpPr bwMode="auto">
          <a:xfrm>
            <a:off x="244472" y="3463125"/>
            <a:ext cx="3887791" cy="360363"/>
            <a:chOff x="159" y="1596"/>
            <a:chExt cx="2449" cy="227"/>
          </a:xfrm>
        </p:grpSpPr>
        <p:sp>
          <p:nvSpPr>
            <p:cNvPr id="17" name="Rectangle 3">
              <a:hlinkClick r:id="rId7"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人工智慧省思與挑戰</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8" name="Rectangle 4">
              <a:hlinkClick r:id="rId7"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8-2</a:t>
              </a:r>
              <a:endParaRPr lang="en-US" altLang="zh-TW" b="1" dirty="0">
                <a:solidFill>
                  <a:schemeClr val="bg1"/>
                </a:solidFill>
                <a:latin typeface="Times New Roman" pitchFamily="18" charset="0"/>
                <a:ea typeface="標楷體" pitchFamily="65" charset="-120"/>
                <a:cs typeface="Times New Roman" pitchFamily="18" charset="0"/>
              </a:endParaRPr>
            </a:p>
          </p:txBody>
        </p:sp>
      </p:grpSp>
    </p:spTree>
  </p:cSld>
  <p:clrMapOvr>
    <a:masterClrMapping/>
  </p:clrMapOvr>
  <p:transition advClick="0">
    <p:split dir="in"/>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 action="ppaction://noaction"/>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自然語言處理</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4"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2-2</a:t>
              </a:r>
              <a:endParaRPr lang="en-US" altLang="zh-TW" b="1" dirty="0">
                <a:solidFill>
                  <a:schemeClr val="bg1"/>
                </a:solidFill>
                <a:latin typeface="Times New Roman" pitchFamily="18" charset="0"/>
                <a:ea typeface="標楷體" pitchFamily="65" charset="-120"/>
                <a:cs typeface="Times New Roman" pitchFamily="18" charset="0"/>
              </a:endParaRP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smtClean="0">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smtClean="0">
                <a:solidFill>
                  <a:schemeClr val="bg1"/>
                </a:solidFill>
              </a:rPr>
              <a:t>頁</a:t>
            </a:r>
            <a:endParaRPr lang="zh-TW" altLang="en-US" b="1" smtClean="0">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3"/>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err="1" smtClean="0">
                  <a:solidFill>
                    <a:schemeClr val="bg1"/>
                  </a:solidFill>
                  <a:latin typeface="微軟正黑體" pitchFamily="34" charset="-120"/>
                  <a:ea typeface="微軟正黑體" pitchFamily="34" charset="-120"/>
                </a:rPr>
                <a:t>CH02</a:t>
              </a:r>
              <a:r>
                <a:rPr lang="zh-TW" altLang="en-US" sz="1600" b="1" dirty="0" smtClean="0">
                  <a:solidFill>
                    <a:schemeClr val="bg1"/>
                  </a:solidFill>
                  <a:latin typeface="微軟正黑體" pitchFamily="34" charset="-120"/>
                  <a:ea typeface="微軟正黑體" pitchFamily="34" charset="-120"/>
                </a:rPr>
                <a:t>　應用篇</a:t>
              </a:r>
              <a:endParaRPr lang="en-US" altLang="zh-TW" sz="1600" b="1" dirty="0" smtClean="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 action="ppaction://noaction"/>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邏輯推理</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1" name="Rectangle 16">
              <a:hlinkClick r:id="" action="ppaction://noaction"/>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2-3</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2" name="Group 40"/>
          <p:cNvGrpSpPr>
            <a:grpSpLocks/>
          </p:cNvGrpSpPr>
          <p:nvPr userDrawn="1"/>
        </p:nvGrpSpPr>
        <p:grpSpPr bwMode="auto">
          <a:xfrm>
            <a:off x="292100" y="4079875"/>
            <a:ext cx="3887788" cy="360363"/>
            <a:chOff x="159" y="2275"/>
            <a:chExt cx="2449" cy="227"/>
          </a:xfrm>
        </p:grpSpPr>
        <p:sp>
          <p:nvSpPr>
            <p:cNvPr id="13"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推薦系統</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2-4</a:t>
              </a:r>
              <a:endParaRPr lang="en-US" altLang="zh-TW" b="1" dirty="0">
                <a:solidFill>
                  <a:schemeClr val="bg1"/>
                </a:solidFill>
                <a:latin typeface="Times New Roman" pitchFamily="18" charset="0"/>
                <a:ea typeface="標楷體" pitchFamily="65" charset="-120"/>
                <a:cs typeface="Times New Roman" pitchFamily="18" charset="0"/>
              </a:endParaRPr>
            </a:p>
          </p:txBody>
        </p:sp>
      </p:grpSp>
      <p:pic>
        <p:nvPicPr>
          <p:cNvPr id="21" name="Picture 37" descr="Icon-02">
            <a:hlinkClick r:id="" action="ppaction://hlinkshowjump?jump=endshow"/>
          </p:cNvPr>
          <p:cNvPicPr>
            <a:picLocks noChangeAspect="1" noChangeArrowheads="1"/>
          </p:cNvPicPr>
          <p:nvPr userDrawn="1"/>
        </p:nvPicPr>
        <p:blipFill>
          <a:blip r:embed="rId4"/>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 action="ppaction://noaction"/>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影像處理</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39"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2-1</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6" name="Group 40"/>
          <p:cNvGrpSpPr>
            <a:grpSpLocks/>
          </p:cNvGrpSpPr>
          <p:nvPr userDrawn="1"/>
        </p:nvGrpSpPr>
        <p:grpSpPr bwMode="auto">
          <a:xfrm>
            <a:off x="289232" y="4611819"/>
            <a:ext cx="3887788" cy="360363"/>
            <a:chOff x="159" y="2275"/>
            <a:chExt cx="2449" cy="227"/>
          </a:xfrm>
        </p:grpSpPr>
        <p:sp>
          <p:nvSpPr>
            <p:cNvPr id="20"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疾病預測與醫療</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22"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2-5</a:t>
              </a:r>
              <a:endParaRPr lang="en-US" altLang="zh-TW" b="1" dirty="0">
                <a:solidFill>
                  <a:schemeClr val="bg1"/>
                </a:solidFill>
                <a:latin typeface="Times New Roman" pitchFamily="18" charset="0"/>
                <a:ea typeface="標楷體" pitchFamily="65" charset="-120"/>
                <a:cs typeface="Times New Roman" pitchFamily="18" charset="0"/>
              </a:endParaRPr>
            </a:p>
          </p:txBody>
        </p:sp>
      </p:grpSp>
    </p:spTree>
  </p:cSld>
  <p:clrMapOvr>
    <a:masterClrMapping/>
  </p:clrMapOvr>
  <p:transition advClick="0">
    <p:split dir="in"/>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lvl1pPr>
              <a:spcBef>
                <a:spcPts val="80"/>
              </a:spcBef>
              <a:defRPr/>
            </a:lvl1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cSld>
  <p:clrMapOvr>
    <a:masterClrMapping/>
  </p:clrMapOvr>
  <p:transition advClick="0">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cSld>
  <p:clrMapOvr>
    <a:masterClrMapping/>
  </p:clrMapOvr>
  <p:transition advClick="0">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cSld>
  <p:clrMapOvr>
    <a:masterClrMapping/>
  </p:clrMapOvr>
  <p:transition advClick="0">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lvl1pPr>
              <a:spcBef>
                <a:spcPts val="80"/>
              </a:spcBef>
              <a:defRPr/>
            </a:lvl1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cSld>
  <p:clrMapOvr>
    <a:masterClrMapping/>
  </p:clrMapOvr>
  <p:transition advClick="0">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 action="ppaction://noaction"/>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自然語言處理</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4"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2-2</a:t>
              </a:r>
              <a:endParaRPr lang="en-US" altLang="zh-TW" b="1" dirty="0">
                <a:solidFill>
                  <a:schemeClr val="bg1"/>
                </a:solidFill>
                <a:latin typeface="Times New Roman" pitchFamily="18" charset="0"/>
                <a:ea typeface="標楷體" pitchFamily="65" charset="-120"/>
                <a:cs typeface="Times New Roman" pitchFamily="18" charset="0"/>
              </a:endParaRP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smtClean="0">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smtClean="0">
                <a:solidFill>
                  <a:schemeClr val="bg1"/>
                </a:solidFill>
              </a:rPr>
              <a:t>頁</a:t>
            </a:r>
            <a:endParaRPr lang="zh-TW" altLang="en-US" b="1" smtClean="0">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3"/>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err="1" smtClean="0">
                  <a:solidFill>
                    <a:schemeClr val="bg1"/>
                  </a:solidFill>
                  <a:latin typeface="微軟正黑體" pitchFamily="34" charset="-120"/>
                  <a:ea typeface="微軟正黑體" pitchFamily="34" charset="-120"/>
                </a:rPr>
                <a:t>CH02</a:t>
              </a:r>
              <a:r>
                <a:rPr lang="zh-TW" altLang="en-US" sz="1600" b="1" dirty="0" smtClean="0">
                  <a:solidFill>
                    <a:schemeClr val="bg1"/>
                  </a:solidFill>
                  <a:latin typeface="微軟正黑體" pitchFamily="34" charset="-120"/>
                  <a:ea typeface="微軟正黑體" pitchFamily="34" charset="-120"/>
                </a:rPr>
                <a:t>　應用篇</a:t>
              </a:r>
              <a:endParaRPr lang="en-US" altLang="zh-TW" sz="1600" b="1" dirty="0" smtClean="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 action="ppaction://noaction"/>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邏輯推理</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1" name="Rectangle 16">
              <a:hlinkClick r:id="" action="ppaction://noaction"/>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2-3</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2" name="Group 40"/>
          <p:cNvGrpSpPr>
            <a:grpSpLocks/>
          </p:cNvGrpSpPr>
          <p:nvPr userDrawn="1"/>
        </p:nvGrpSpPr>
        <p:grpSpPr bwMode="auto">
          <a:xfrm>
            <a:off x="292100" y="4079875"/>
            <a:ext cx="3887788" cy="360363"/>
            <a:chOff x="159" y="2275"/>
            <a:chExt cx="2449" cy="227"/>
          </a:xfrm>
        </p:grpSpPr>
        <p:sp>
          <p:nvSpPr>
            <p:cNvPr id="13"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推薦系統</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2-4</a:t>
              </a:r>
              <a:endParaRPr lang="en-US" altLang="zh-TW" b="1" dirty="0">
                <a:solidFill>
                  <a:schemeClr val="bg1"/>
                </a:solidFill>
                <a:latin typeface="Times New Roman" pitchFamily="18" charset="0"/>
                <a:ea typeface="標楷體" pitchFamily="65" charset="-120"/>
                <a:cs typeface="Times New Roman" pitchFamily="18" charset="0"/>
              </a:endParaRPr>
            </a:p>
          </p:txBody>
        </p:sp>
      </p:grpSp>
      <p:pic>
        <p:nvPicPr>
          <p:cNvPr id="21" name="Picture 37" descr="Icon-02">
            <a:hlinkClick r:id="" action="ppaction://hlinkshowjump?jump=endshow"/>
          </p:cNvPr>
          <p:cNvPicPr>
            <a:picLocks noChangeAspect="1" noChangeArrowheads="1"/>
          </p:cNvPicPr>
          <p:nvPr userDrawn="1"/>
        </p:nvPicPr>
        <p:blipFill>
          <a:blip r:embed="rId4"/>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 action="ppaction://noaction"/>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影像處理</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39"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2-1</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6" name="Group 40"/>
          <p:cNvGrpSpPr>
            <a:grpSpLocks/>
          </p:cNvGrpSpPr>
          <p:nvPr userDrawn="1"/>
        </p:nvGrpSpPr>
        <p:grpSpPr bwMode="auto">
          <a:xfrm>
            <a:off x="289232" y="4611819"/>
            <a:ext cx="3887788" cy="360363"/>
            <a:chOff x="159" y="2275"/>
            <a:chExt cx="2449" cy="227"/>
          </a:xfrm>
        </p:grpSpPr>
        <p:sp>
          <p:nvSpPr>
            <p:cNvPr id="20"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疾病預測與醫療</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22"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2-5</a:t>
              </a:r>
              <a:endParaRPr lang="en-US" altLang="zh-TW" b="1" dirty="0">
                <a:solidFill>
                  <a:schemeClr val="bg1"/>
                </a:solidFill>
                <a:latin typeface="Times New Roman" pitchFamily="18" charset="0"/>
                <a:ea typeface="標楷體" pitchFamily="65" charset="-120"/>
                <a:cs typeface="Times New Roman" pitchFamily="18" charset="0"/>
              </a:endParaRPr>
            </a:p>
          </p:txBody>
        </p:sp>
      </p:grpSp>
    </p:spTree>
    <p:extLst>
      <p:ext uri="{BB962C8B-B14F-4D97-AF65-F5344CB8AC3E}">
        <p14:creationId xmlns:p14="http://schemas.microsoft.com/office/powerpoint/2010/main" val="1684485362"/>
      </p:ext>
    </p:extLst>
  </p:cSld>
  <p:clrMapOvr>
    <a:masterClrMapping/>
  </p:clrMapOvr>
  <p:transition advClick="0">
    <p:split dir="in"/>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lvl1pPr>
              <a:spcBef>
                <a:spcPts val="80"/>
              </a:spcBef>
              <a:defRPr/>
            </a:lvl1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extLst>
      <p:ext uri="{BB962C8B-B14F-4D97-AF65-F5344CB8AC3E}">
        <p14:creationId xmlns:p14="http://schemas.microsoft.com/office/powerpoint/2010/main" val="2023859772"/>
      </p:ext>
    </p:extLst>
  </p:cSld>
  <p:clrMapOvr>
    <a:masterClrMapping/>
  </p:clrMapOvr>
  <p:transition advClick="0">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3674288534"/>
      </p:ext>
    </p:extLst>
  </p:cSld>
  <p:clrMapOvr>
    <a:masterClrMapping/>
  </p:clrMapOvr>
  <p:transition advClick="0">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584500572"/>
      </p:ext>
    </p:extLst>
  </p:cSld>
  <p:clrMapOvr>
    <a:masterClrMapping/>
  </p:clrMapOvr>
  <p:transition advClick="0">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410507267"/>
      </p:ext>
    </p:extLst>
  </p:cSld>
  <p:clrMapOvr>
    <a:masterClrMapping/>
  </p:clrMapOvr>
  <p:transition advClick="0">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337946185"/>
      </p:ext>
    </p:extLst>
  </p:cSld>
  <p:clrMapOvr>
    <a:masterClrMapping/>
  </p:clrMapOvr>
  <p:transition advClick="0">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0220333"/>
      </p:ext>
    </p:extLst>
  </p:cSld>
  <p:clrMapOvr>
    <a:masterClrMapping/>
  </p:clrMapOvr>
  <p:transition advClick="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cSld>
  <p:clrMapOvr>
    <a:masterClrMapping/>
  </p:clrMapOvr>
  <p:transition advClick="0">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1420890277"/>
      </p:ext>
    </p:extLst>
  </p:cSld>
  <p:clrMapOvr>
    <a:masterClrMapping/>
  </p:clrMapOvr>
  <p:transition advClick="0">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3414400012"/>
      </p:ext>
    </p:extLst>
  </p:cSld>
  <p:clrMapOvr>
    <a:masterClrMapping/>
  </p:clrMapOvr>
  <p:transition advClick="0">
    <p:wip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997944688"/>
      </p:ext>
    </p:extLst>
  </p:cSld>
  <p:clrMapOvr>
    <a:masterClrMapping/>
  </p:clrMapOvr>
  <p:transition advClick="0">
    <p:wip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625513357"/>
      </p:ext>
    </p:extLst>
  </p:cSld>
  <p:clrMapOvr>
    <a:masterClrMapping/>
  </p:clrMapOvr>
  <p:transition advClick="0">
    <p:wip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 action="ppaction://noaction"/>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自然語言處理</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4"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2-2</a:t>
              </a:r>
              <a:endParaRPr lang="en-US" altLang="zh-TW" b="1" dirty="0">
                <a:solidFill>
                  <a:schemeClr val="bg1"/>
                </a:solidFill>
                <a:latin typeface="Times New Roman" pitchFamily="18" charset="0"/>
                <a:ea typeface="標楷體" pitchFamily="65" charset="-120"/>
                <a:cs typeface="Times New Roman" pitchFamily="18" charset="0"/>
              </a:endParaRP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smtClean="0">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smtClean="0">
                <a:solidFill>
                  <a:schemeClr val="bg1"/>
                </a:solidFill>
              </a:rPr>
              <a:t>頁</a:t>
            </a:r>
            <a:endParaRPr lang="zh-TW" altLang="en-US" b="1" smtClean="0">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3"/>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err="1" smtClean="0">
                  <a:solidFill>
                    <a:schemeClr val="bg1"/>
                  </a:solidFill>
                  <a:latin typeface="微軟正黑體" pitchFamily="34" charset="-120"/>
                  <a:ea typeface="微軟正黑體" pitchFamily="34" charset="-120"/>
                </a:rPr>
                <a:t>CH02</a:t>
              </a:r>
              <a:r>
                <a:rPr lang="zh-TW" altLang="en-US" sz="1600" b="1" dirty="0" smtClean="0">
                  <a:solidFill>
                    <a:schemeClr val="bg1"/>
                  </a:solidFill>
                  <a:latin typeface="微軟正黑體" pitchFamily="34" charset="-120"/>
                  <a:ea typeface="微軟正黑體" pitchFamily="34" charset="-120"/>
                </a:rPr>
                <a:t>　應用篇</a:t>
              </a:r>
              <a:endParaRPr lang="en-US" altLang="zh-TW" sz="1600" b="1" dirty="0" smtClean="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 action="ppaction://noaction"/>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邏輯推理</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1" name="Rectangle 16">
              <a:hlinkClick r:id="" action="ppaction://noaction"/>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2-3</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2" name="Group 40"/>
          <p:cNvGrpSpPr>
            <a:grpSpLocks/>
          </p:cNvGrpSpPr>
          <p:nvPr userDrawn="1"/>
        </p:nvGrpSpPr>
        <p:grpSpPr bwMode="auto">
          <a:xfrm>
            <a:off x="292100" y="4079875"/>
            <a:ext cx="3887788" cy="360363"/>
            <a:chOff x="159" y="2275"/>
            <a:chExt cx="2449" cy="227"/>
          </a:xfrm>
        </p:grpSpPr>
        <p:sp>
          <p:nvSpPr>
            <p:cNvPr id="13"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推薦系統</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2-4</a:t>
              </a:r>
              <a:endParaRPr lang="en-US" altLang="zh-TW" b="1" dirty="0">
                <a:solidFill>
                  <a:schemeClr val="bg1"/>
                </a:solidFill>
                <a:latin typeface="Times New Roman" pitchFamily="18" charset="0"/>
                <a:ea typeface="標楷體" pitchFamily="65" charset="-120"/>
                <a:cs typeface="Times New Roman" pitchFamily="18" charset="0"/>
              </a:endParaRPr>
            </a:p>
          </p:txBody>
        </p:sp>
      </p:grpSp>
      <p:pic>
        <p:nvPicPr>
          <p:cNvPr id="21" name="Picture 37" descr="Icon-02">
            <a:hlinkClick r:id="" action="ppaction://hlinkshowjump?jump=endshow"/>
          </p:cNvPr>
          <p:cNvPicPr>
            <a:picLocks noChangeAspect="1" noChangeArrowheads="1"/>
          </p:cNvPicPr>
          <p:nvPr userDrawn="1"/>
        </p:nvPicPr>
        <p:blipFill>
          <a:blip r:embed="rId4"/>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 action="ppaction://noaction"/>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影像處理</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39"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2-1</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6" name="Group 40"/>
          <p:cNvGrpSpPr>
            <a:grpSpLocks/>
          </p:cNvGrpSpPr>
          <p:nvPr userDrawn="1"/>
        </p:nvGrpSpPr>
        <p:grpSpPr bwMode="auto">
          <a:xfrm>
            <a:off x="289232" y="4611819"/>
            <a:ext cx="3887788" cy="360363"/>
            <a:chOff x="159" y="2275"/>
            <a:chExt cx="2449" cy="227"/>
          </a:xfrm>
        </p:grpSpPr>
        <p:sp>
          <p:nvSpPr>
            <p:cNvPr id="20"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疾病預測與醫療</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22"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2-5</a:t>
              </a:r>
              <a:endParaRPr lang="en-US" altLang="zh-TW" b="1" dirty="0">
                <a:solidFill>
                  <a:schemeClr val="bg1"/>
                </a:solidFill>
                <a:latin typeface="Times New Roman" pitchFamily="18" charset="0"/>
                <a:ea typeface="標楷體" pitchFamily="65" charset="-120"/>
                <a:cs typeface="Times New Roman" pitchFamily="18" charset="0"/>
              </a:endParaRPr>
            </a:p>
          </p:txBody>
        </p:sp>
      </p:grpSp>
    </p:spTree>
  </p:cSld>
  <p:clrMapOvr>
    <a:masterClrMapping/>
  </p:clrMapOvr>
  <p:transition advClick="0">
    <p:split dir="in"/>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lvl1pPr>
              <a:spcBef>
                <a:spcPts val="80"/>
              </a:spcBef>
              <a:defRPr/>
            </a:lvl1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cSld>
  <p:clrMapOvr>
    <a:masterClrMapping/>
  </p:clrMapOvr>
  <p:transition advClick="0">
    <p:wip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cSld>
  <p:clrMapOvr>
    <a:masterClrMapping/>
  </p:clrMapOvr>
  <p:transition advClick="0">
    <p:wip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cSld>
  <p:clrMapOvr>
    <a:masterClrMapping/>
  </p:clrMapOvr>
  <p:transition advClick="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 action="ppaction://noaction"/>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自然語言處理</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4"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2-2</a:t>
              </a:r>
              <a:endParaRPr lang="en-US" altLang="zh-TW" b="1" dirty="0">
                <a:solidFill>
                  <a:schemeClr val="bg1"/>
                </a:solidFill>
                <a:latin typeface="Times New Roman" pitchFamily="18" charset="0"/>
                <a:ea typeface="標楷體" pitchFamily="65" charset="-120"/>
                <a:cs typeface="Times New Roman" pitchFamily="18" charset="0"/>
              </a:endParaRP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smtClean="0">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smtClean="0">
                <a:solidFill>
                  <a:schemeClr val="bg1"/>
                </a:solidFill>
              </a:rPr>
              <a:t>頁</a:t>
            </a:r>
            <a:endParaRPr lang="zh-TW" altLang="en-US" b="1" smtClean="0">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3"/>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err="1" smtClean="0">
                  <a:solidFill>
                    <a:schemeClr val="bg1"/>
                  </a:solidFill>
                  <a:latin typeface="微軟正黑體" pitchFamily="34" charset="-120"/>
                  <a:ea typeface="微軟正黑體" pitchFamily="34" charset="-120"/>
                </a:rPr>
                <a:t>CH02</a:t>
              </a:r>
              <a:r>
                <a:rPr lang="zh-TW" altLang="en-US" sz="1600" b="1" dirty="0" smtClean="0">
                  <a:solidFill>
                    <a:schemeClr val="bg1"/>
                  </a:solidFill>
                  <a:latin typeface="微軟正黑體" pitchFamily="34" charset="-120"/>
                  <a:ea typeface="微軟正黑體" pitchFamily="34" charset="-120"/>
                </a:rPr>
                <a:t>　應用篇</a:t>
              </a:r>
              <a:endParaRPr lang="en-US" altLang="zh-TW" sz="1600" b="1" dirty="0" smtClean="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 action="ppaction://noaction"/>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邏輯推理</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1" name="Rectangle 16">
              <a:hlinkClick r:id="" action="ppaction://noaction"/>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2-3</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2" name="Group 40"/>
          <p:cNvGrpSpPr>
            <a:grpSpLocks/>
          </p:cNvGrpSpPr>
          <p:nvPr userDrawn="1"/>
        </p:nvGrpSpPr>
        <p:grpSpPr bwMode="auto">
          <a:xfrm>
            <a:off x="292100" y="4079875"/>
            <a:ext cx="3887788" cy="360363"/>
            <a:chOff x="159" y="2275"/>
            <a:chExt cx="2449" cy="227"/>
          </a:xfrm>
        </p:grpSpPr>
        <p:sp>
          <p:nvSpPr>
            <p:cNvPr id="13"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推薦系統</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2-4</a:t>
              </a:r>
              <a:endParaRPr lang="en-US" altLang="zh-TW" b="1" dirty="0">
                <a:solidFill>
                  <a:schemeClr val="bg1"/>
                </a:solidFill>
                <a:latin typeface="Times New Roman" pitchFamily="18" charset="0"/>
                <a:ea typeface="標楷體" pitchFamily="65" charset="-120"/>
                <a:cs typeface="Times New Roman" pitchFamily="18" charset="0"/>
              </a:endParaRPr>
            </a:p>
          </p:txBody>
        </p:sp>
      </p:grpSp>
      <p:pic>
        <p:nvPicPr>
          <p:cNvPr id="21" name="Picture 37" descr="Icon-02">
            <a:hlinkClick r:id="" action="ppaction://hlinkshowjump?jump=endshow"/>
          </p:cNvPr>
          <p:cNvPicPr>
            <a:picLocks noChangeAspect="1" noChangeArrowheads="1"/>
          </p:cNvPicPr>
          <p:nvPr userDrawn="1"/>
        </p:nvPicPr>
        <p:blipFill>
          <a:blip r:embed="rId4"/>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 action="ppaction://noaction"/>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影像處理</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39"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2-1</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6" name="Group 40"/>
          <p:cNvGrpSpPr>
            <a:grpSpLocks/>
          </p:cNvGrpSpPr>
          <p:nvPr userDrawn="1"/>
        </p:nvGrpSpPr>
        <p:grpSpPr bwMode="auto">
          <a:xfrm>
            <a:off x="289232" y="4611819"/>
            <a:ext cx="3887788" cy="360363"/>
            <a:chOff x="159" y="2275"/>
            <a:chExt cx="2449" cy="227"/>
          </a:xfrm>
        </p:grpSpPr>
        <p:sp>
          <p:nvSpPr>
            <p:cNvPr id="20"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疾病預測與醫療</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22"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2-5</a:t>
              </a:r>
              <a:endParaRPr lang="en-US" altLang="zh-TW" b="1" dirty="0">
                <a:solidFill>
                  <a:schemeClr val="bg1"/>
                </a:solidFill>
                <a:latin typeface="Times New Roman" pitchFamily="18" charset="0"/>
                <a:ea typeface="標楷體" pitchFamily="65" charset="-120"/>
                <a:cs typeface="Times New Roman" pitchFamily="18" charset="0"/>
              </a:endParaRPr>
            </a:p>
          </p:txBody>
        </p:sp>
      </p:grpSp>
    </p:spTree>
  </p:cSld>
  <p:clrMapOvr>
    <a:masterClrMapping/>
  </p:clrMapOvr>
  <p:transition advClick="0">
    <p:split dir="in"/>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lvl1pPr>
              <a:spcBef>
                <a:spcPts val="80"/>
              </a:spcBef>
              <a:defRPr/>
            </a:lvl1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cSld>
  <p:clrMapOvr>
    <a:masterClrMapping/>
  </p:clrMapOvr>
  <p:transition advClick="0">
    <p:wip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cSld>
  <p:clrMapOvr>
    <a:masterClrMapping/>
  </p:clrMapOvr>
  <p:transition advClick="0">
    <p:wip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cSld>
  <p:clrMapOvr>
    <a:masterClrMapping/>
  </p:clrMapOvr>
  <p:transition advClick="0">
    <p:wip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 action="ppaction://noaction"/>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自然語言處理</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4"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2-2</a:t>
              </a:r>
              <a:endParaRPr lang="en-US" altLang="zh-TW" b="1" dirty="0">
                <a:solidFill>
                  <a:schemeClr val="bg1"/>
                </a:solidFill>
                <a:latin typeface="Times New Roman" pitchFamily="18" charset="0"/>
                <a:ea typeface="標楷體" pitchFamily="65" charset="-120"/>
                <a:cs typeface="Times New Roman" pitchFamily="18" charset="0"/>
              </a:endParaRP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smtClean="0">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smtClean="0">
                <a:solidFill>
                  <a:schemeClr val="bg1"/>
                </a:solidFill>
              </a:rPr>
              <a:t>頁</a:t>
            </a:r>
            <a:endParaRPr lang="zh-TW" altLang="en-US" b="1" smtClean="0">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3"/>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err="1" smtClean="0">
                  <a:solidFill>
                    <a:schemeClr val="bg1"/>
                  </a:solidFill>
                  <a:latin typeface="微軟正黑體" pitchFamily="34" charset="-120"/>
                  <a:ea typeface="微軟正黑體" pitchFamily="34" charset="-120"/>
                </a:rPr>
                <a:t>CH02</a:t>
              </a:r>
              <a:r>
                <a:rPr lang="zh-TW" altLang="en-US" sz="1600" b="1" dirty="0" smtClean="0">
                  <a:solidFill>
                    <a:schemeClr val="bg1"/>
                  </a:solidFill>
                  <a:latin typeface="微軟正黑體" pitchFamily="34" charset="-120"/>
                  <a:ea typeface="微軟正黑體" pitchFamily="34" charset="-120"/>
                </a:rPr>
                <a:t>　應用篇</a:t>
              </a:r>
              <a:endParaRPr lang="en-US" altLang="zh-TW" sz="1600" b="1" dirty="0" smtClean="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 action="ppaction://noaction"/>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邏輯推理</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1" name="Rectangle 16">
              <a:hlinkClick r:id="" action="ppaction://noaction"/>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2-3</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2" name="Group 40"/>
          <p:cNvGrpSpPr>
            <a:grpSpLocks/>
          </p:cNvGrpSpPr>
          <p:nvPr userDrawn="1"/>
        </p:nvGrpSpPr>
        <p:grpSpPr bwMode="auto">
          <a:xfrm>
            <a:off x="292100" y="4079875"/>
            <a:ext cx="3887788" cy="360363"/>
            <a:chOff x="159" y="2275"/>
            <a:chExt cx="2449" cy="227"/>
          </a:xfrm>
        </p:grpSpPr>
        <p:sp>
          <p:nvSpPr>
            <p:cNvPr id="13"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推薦系統</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2-4</a:t>
              </a:r>
              <a:endParaRPr lang="en-US" altLang="zh-TW" b="1" dirty="0">
                <a:solidFill>
                  <a:schemeClr val="bg1"/>
                </a:solidFill>
                <a:latin typeface="Times New Roman" pitchFamily="18" charset="0"/>
                <a:ea typeface="標楷體" pitchFamily="65" charset="-120"/>
                <a:cs typeface="Times New Roman" pitchFamily="18" charset="0"/>
              </a:endParaRPr>
            </a:p>
          </p:txBody>
        </p:sp>
      </p:grpSp>
      <p:pic>
        <p:nvPicPr>
          <p:cNvPr id="21" name="Picture 37" descr="Icon-02">
            <a:hlinkClick r:id="" action="ppaction://hlinkshowjump?jump=endshow"/>
          </p:cNvPr>
          <p:cNvPicPr>
            <a:picLocks noChangeAspect="1" noChangeArrowheads="1"/>
          </p:cNvPicPr>
          <p:nvPr userDrawn="1"/>
        </p:nvPicPr>
        <p:blipFill>
          <a:blip r:embed="rId4"/>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 action="ppaction://noaction"/>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影像處理</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39"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2-1</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6" name="Group 40"/>
          <p:cNvGrpSpPr>
            <a:grpSpLocks/>
          </p:cNvGrpSpPr>
          <p:nvPr userDrawn="1"/>
        </p:nvGrpSpPr>
        <p:grpSpPr bwMode="auto">
          <a:xfrm>
            <a:off x="289232" y="4611819"/>
            <a:ext cx="3887788" cy="360363"/>
            <a:chOff x="159" y="2275"/>
            <a:chExt cx="2449" cy="227"/>
          </a:xfrm>
        </p:grpSpPr>
        <p:sp>
          <p:nvSpPr>
            <p:cNvPr id="20"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疾病預測與醫療</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22"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2-5</a:t>
              </a:r>
              <a:endParaRPr lang="en-US" altLang="zh-TW" b="1" dirty="0">
                <a:solidFill>
                  <a:schemeClr val="bg1"/>
                </a:solidFill>
                <a:latin typeface="Times New Roman" pitchFamily="18" charset="0"/>
                <a:ea typeface="標楷體" pitchFamily="65" charset="-120"/>
                <a:cs typeface="Times New Roman" pitchFamily="18" charset="0"/>
              </a:endParaRPr>
            </a:p>
          </p:txBody>
        </p:sp>
      </p:grpSp>
    </p:spTree>
  </p:cSld>
  <p:clrMapOvr>
    <a:masterClrMapping/>
  </p:clrMapOvr>
  <p:transition advClick="0">
    <p:split dir="in"/>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lvl1pPr>
              <a:spcBef>
                <a:spcPts val="80"/>
              </a:spcBef>
              <a:defRPr/>
            </a:lvl1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cSld>
  <p:clrMapOvr>
    <a:masterClrMapping/>
  </p:clrMapOvr>
  <p:transition advClick="0">
    <p:wip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cSld>
  <p:clrMapOvr>
    <a:masterClrMapping/>
  </p:clrMapOvr>
  <p:transition advClick="0">
    <p:wip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cSld>
  <p:clrMapOvr>
    <a:masterClrMapping/>
  </p:clrMapOvr>
  <p:transition advClick="0">
    <p:wip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cSld>
  <p:clrMapOvr>
    <a:masterClrMapping/>
  </p:clrMapOvr>
  <p:transition advClick="0">
    <p:wip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 action="ppaction://noaction"/>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自然語言處理</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4"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2-2</a:t>
              </a:r>
              <a:endParaRPr lang="en-US" altLang="zh-TW" b="1" dirty="0">
                <a:solidFill>
                  <a:schemeClr val="bg1"/>
                </a:solidFill>
                <a:latin typeface="Times New Roman" pitchFamily="18" charset="0"/>
                <a:ea typeface="標楷體" pitchFamily="65" charset="-120"/>
                <a:cs typeface="Times New Roman" pitchFamily="18" charset="0"/>
              </a:endParaRP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smtClean="0">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smtClean="0">
                <a:solidFill>
                  <a:schemeClr val="bg1"/>
                </a:solidFill>
              </a:rPr>
              <a:t>頁</a:t>
            </a:r>
            <a:endParaRPr lang="zh-TW" altLang="en-US" b="1" smtClean="0">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3"/>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err="1" smtClean="0">
                  <a:solidFill>
                    <a:schemeClr val="bg1"/>
                  </a:solidFill>
                  <a:latin typeface="微軟正黑體" pitchFamily="34" charset="-120"/>
                  <a:ea typeface="微軟正黑體" pitchFamily="34" charset="-120"/>
                </a:rPr>
                <a:t>CH02</a:t>
              </a:r>
              <a:r>
                <a:rPr lang="zh-TW" altLang="en-US" sz="1600" b="1" dirty="0" smtClean="0">
                  <a:solidFill>
                    <a:schemeClr val="bg1"/>
                  </a:solidFill>
                  <a:latin typeface="微軟正黑體" pitchFamily="34" charset="-120"/>
                  <a:ea typeface="微軟正黑體" pitchFamily="34" charset="-120"/>
                </a:rPr>
                <a:t>　應用篇</a:t>
              </a:r>
              <a:endParaRPr lang="en-US" altLang="zh-TW" sz="1600" b="1" dirty="0" smtClean="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 action="ppaction://noaction"/>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邏輯推理</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1" name="Rectangle 16">
              <a:hlinkClick r:id="" action="ppaction://noaction"/>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2-3</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2" name="Group 40"/>
          <p:cNvGrpSpPr>
            <a:grpSpLocks/>
          </p:cNvGrpSpPr>
          <p:nvPr userDrawn="1"/>
        </p:nvGrpSpPr>
        <p:grpSpPr bwMode="auto">
          <a:xfrm>
            <a:off x="292100" y="4079875"/>
            <a:ext cx="3887788" cy="360363"/>
            <a:chOff x="159" y="2275"/>
            <a:chExt cx="2449" cy="227"/>
          </a:xfrm>
        </p:grpSpPr>
        <p:sp>
          <p:nvSpPr>
            <p:cNvPr id="13"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推薦系統</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2-4</a:t>
              </a:r>
              <a:endParaRPr lang="en-US" altLang="zh-TW" b="1" dirty="0">
                <a:solidFill>
                  <a:schemeClr val="bg1"/>
                </a:solidFill>
                <a:latin typeface="Times New Roman" pitchFamily="18" charset="0"/>
                <a:ea typeface="標楷體" pitchFamily="65" charset="-120"/>
                <a:cs typeface="Times New Roman" pitchFamily="18" charset="0"/>
              </a:endParaRPr>
            </a:p>
          </p:txBody>
        </p:sp>
      </p:grpSp>
      <p:pic>
        <p:nvPicPr>
          <p:cNvPr id="21" name="Picture 37" descr="Icon-02">
            <a:hlinkClick r:id="" action="ppaction://hlinkshowjump?jump=endshow"/>
          </p:cNvPr>
          <p:cNvPicPr>
            <a:picLocks noChangeAspect="1" noChangeArrowheads="1"/>
          </p:cNvPicPr>
          <p:nvPr userDrawn="1"/>
        </p:nvPicPr>
        <p:blipFill>
          <a:blip r:embed="rId4"/>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 action="ppaction://noaction"/>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影像處理</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39" name="Rectangle 4">
              <a:hlinkClick r:id="" action="ppaction://noaction"/>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2-1</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6" name="Group 40"/>
          <p:cNvGrpSpPr>
            <a:grpSpLocks/>
          </p:cNvGrpSpPr>
          <p:nvPr userDrawn="1"/>
        </p:nvGrpSpPr>
        <p:grpSpPr bwMode="auto">
          <a:xfrm>
            <a:off x="289232" y="4611819"/>
            <a:ext cx="3887788" cy="360363"/>
            <a:chOff x="159" y="2275"/>
            <a:chExt cx="2449" cy="227"/>
          </a:xfrm>
        </p:grpSpPr>
        <p:sp>
          <p:nvSpPr>
            <p:cNvPr id="20"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疾病預測與醫療</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22"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2-5</a:t>
              </a:r>
              <a:endParaRPr lang="en-US" altLang="zh-TW" b="1" dirty="0">
                <a:solidFill>
                  <a:schemeClr val="bg1"/>
                </a:solidFill>
                <a:latin typeface="Times New Roman" pitchFamily="18" charset="0"/>
                <a:ea typeface="標楷體" pitchFamily="65" charset="-120"/>
                <a:cs typeface="Times New Roman" pitchFamily="18" charset="0"/>
              </a:endParaRPr>
            </a:p>
          </p:txBody>
        </p:sp>
      </p:grpSp>
    </p:spTree>
    <p:extLst>
      <p:ext uri="{BB962C8B-B14F-4D97-AF65-F5344CB8AC3E}">
        <p14:creationId xmlns:p14="http://schemas.microsoft.com/office/powerpoint/2010/main" val="4255523672"/>
      </p:ext>
    </p:extLst>
  </p:cSld>
  <p:clrMapOvr>
    <a:masterClrMapping/>
  </p:clrMapOvr>
  <p:transition advClick="0">
    <p:split dir="in"/>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lvl1pPr>
              <a:spcBef>
                <a:spcPts val="80"/>
              </a:spcBef>
              <a:defRPr/>
            </a:lvl1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extLst>
      <p:ext uri="{BB962C8B-B14F-4D97-AF65-F5344CB8AC3E}">
        <p14:creationId xmlns:p14="http://schemas.microsoft.com/office/powerpoint/2010/main" val="3310701163"/>
      </p:ext>
    </p:extLst>
  </p:cSld>
  <p:clrMapOvr>
    <a:masterClrMapping/>
  </p:clrMapOvr>
  <p:transition advClick="0">
    <p:wip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4174193045"/>
      </p:ext>
    </p:extLst>
  </p:cSld>
  <p:clrMapOvr>
    <a:masterClrMapping/>
  </p:clrMapOvr>
  <p:transition advClick="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815824880"/>
      </p:ext>
    </p:extLst>
  </p:cSld>
  <p:clrMapOvr>
    <a:masterClrMapping/>
  </p:clrMapOvr>
  <p:transition advClick="0">
    <p:wip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519260493"/>
      </p:ext>
    </p:extLst>
  </p:cSld>
  <p:clrMapOvr>
    <a:masterClrMapping/>
  </p:clrMapOvr>
  <p:transition advClick="0">
    <p:wip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3430939273"/>
      </p:ext>
    </p:extLst>
  </p:cSld>
  <p:clrMapOvr>
    <a:masterClrMapping/>
  </p:clrMapOvr>
  <p:transition advClick="0">
    <p:wip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746757"/>
      </p:ext>
    </p:extLst>
  </p:cSld>
  <p:clrMapOvr>
    <a:masterClrMapping/>
  </p:clrMapOvr>
  <p:transition advClick="0">
    <p:wip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3419500797"/>
      </p:ext>
    </p:extLst>
  </p:cSld>
  <p:clrMapOvr>
    <a:masterClrMapping/>
  </p:clrMapOvr>
  <p:transition advClick="0">
    <p:wip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3924432854"/>
      </p:ext>
    </p:extLst>
  </p:cSld>
  <p:clrMapOvr>
    <a:masterClrMapping/>
  </p:clrMapOvr>
  <p:transition advClick="0">
    <p:wip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062544550"/>
      </p:ext>
    </p:extLst>
  </p:cSld>
  <p:clrMapOvr>
    <a:masterClrMapping/>
  </p:clrMapOvr>
  <p:transition advClick="0">
    <p:wip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827540855"/>
      </p:ext>
    </p:extLst>
  </p:cSld>
  <p:clrMapOvr>
    <a:masterClrMapping/>
  </p:clrMapOvr>
  <p:transition advClick="0">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18"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 Target="../slides/slide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18" Type="http://schemas.openxmlformats.org/officeDocument/2006/relationships/image" Target="../media/image6.png"/><Relationship Id="rId3" Type="http://schemas.openxmlformats.org/officeDocument/2006/relationships/slideLayout" Target="../slideLayouts/slideLayout14.xml"/><Relationship Id="rId21" Type="http://schemas.openxmlformats.org/officeDocument/2006/relationships/slide" Target="../slides/slide2.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image" Target="../media/image5.png"/><Relationship Id="rId2" Type="http://schemas.openxmlformats.org/officeDocument/2006/relationships/slideLayout" Target="../slideLayouts/slideLayout13.xml"/><Relationship Id="rId16" Type="http://schemas.openxmlformats.org/officeDocument/2006/relationships/image" Target="../media/image4.png"/><Relationship Id="rId20" Type="http://schemas.openxmlformats.org/officeDocument/2006/relationships/slide" Target="../slides/slide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png"/><Relationship Id="rId10" Type="http://schemas.openxmlformats.org/officeDocument/2006/relationships/slideLayout" Target="../slideLayouts/slideLayout21.xml"/><Relationship Id="rId19" Type="http://schemas.openxmlformats.org/officeDocument/2006/relationships/slide" Target="../slides/slide46.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18" Type="http://schemas.openxmlformats.org/officeDocument/2006/relationships/image" Target="../media/image6.png"/><Relationship Id="rId3" Type="http://schemas.openxmlformats.org/officeDocument/2006/relationships/slideLayout" Target="../slideLayouts/slideLayout25.xml"/><Relationship Id="rId21" Type="http://schemas.openxmlformats.org/officeDocument/2006/relationships/slide" Target="../slides/slide2.xml"/><Relationship Id="rId7" Type="http://schemas.openxmlformats.org/officeDocument/2006/relationships/slideLayout" Target="../slideLayouts/slideLayout29.xml"/><Relationship Id="rId12" Type="http://schemas.openxmlformats.org/officeDocument/2006/relationships/theme" Target="../theme/theme3.xml"/><Relationship Id="rId17" Type="http://schemas.openxmlformats.org/officeDocument/2006/relationships/image" Target="../media/image5.png"/><Relationship Id="rId2" Type="http://schemas.openxmlformats.org/officeDocument/2006/relationships/slideLayout" Target="../slideLayouts/slideLayout24.xml"/><Relationship Id="rId16" Type="http://schemas.openxmlformats.org/officeDocument/2006/relationships/image" Target="../media/image4.png"/><Relationship Id="rId20" Type="http://schemas.openxmlformats.org/officeDocument/2006/relationships/slide" Target="../slides/slide3.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3.png"/><Relationship Id="rId10" Type="http://schemas.openxmlformats.org/officeDocument/2006/relationships/slideLayout" Target="../slideLayouts/slideLayout32.xml"/><Relationship Id="rId19" Type="http://schemas.openxmlformats.org/officeDocument/2006/relationships/slide" Target="../slides/slide46.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18" Type="http://schemas.openxmlformats.org/officeDocument/2006/relationships/image" Target="../media/image6.png"/><Relationship Id="rId3" Type="http://schemas.openxmlformats.org/officeDocument/2006/relationships/slideLayout" Target="../slideLayouts/slideLayout36.xml"/><Relationship Id="rId21" Type="http://schemas.openxmlformats.org/officeDocument/2006/relationships/slide" Target="../slides/slide2.xml"/><Relationship Id="rId7" Type="http://schemas.openxmlformats.org/officeDocument/2006/relationships/slideLayout" Target="../slideLayouts/slideLayout40.xml"/><Relationship Id="rId12" Type="http://schemas.openxmlformats.org/officeDocument/2006/relationships/theme" Target="../theme/theme4.xml"/><Relationship Id="rId17" Type="http://schemas.openxmlformats.org/officeDocument/2006/relationships/image" Target="../media/image5.png"/><Relationship Id="rId2" Type="http://schemas.openxmlformats.org/officeDocument/2006/relationships/slideLayout" Target="../slideLayouts/slideLayout35.xml"/><Relationship Id="rId16" Type="http://schemas.openxmlformats.org/officeDocument/2006/relationships/image" Target="../media/image4.png"/><Relationship Id="rId20" Type="http://schemas.openxmlformats.org/officeDocument/2006/relationships/slide" Target="../slides/slide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image" Target="../media/image3.png"/><Relationship Id="rId10" Type="http://schemas.openxmlformats.org/officeDocument/2006/relationships/slideLayout" Target="../slideLayouts/slideLayout43.xml"/><Relationship Id="rId19" Type="http://schemas.openxmlformats.org/officeDocument/2006/relationships/slide" Target="../slides/slide46.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18" Type="http://schemas.openxmlformats.org/officeDocument/2006/relationships/image" Target="../media/image6.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17" Type="http://schemas.openxmlformats.org/officeDocument/2006/relationships/image" Target="../media/image5.png"/><Relationship Id="rId2" Type="http://schemas.openxmlformats.org/officeDocument/2006/relationships/slideLayout" Target="../slideLayouts/slideLayout46.xml"/><Relationship Id="rId16" Type="http://schemas.openxmlformats.org/officeDocument/2006/relationships/image" Target="../media/image4.png"/><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image" Target="../media/image3.png"/><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png"/><Relationship Id="rId18" Type="http://schemas.openxmlformats.org/officeDocument/2006/relationships/image" Target="../media/image6.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17" Type="http://schemas.openxmlformats.org/officeDocument/2006/relationships/image" Target="../media/image5.png"/><Relationship Id="rId2" Type="http://schemas.openxmlformats.org/officeDocument/2006/relationships/slideLayout" Target="../slideLayouts/slideLayout57.xml"/><Relationship Id="rId16" Type="http://schemas.openxmlformats.org/officeDocument/2006/relationships/image" Target="../media/image4.png"/><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image" Target="../media/image3.png"/><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1.png"/><Relationship Id="rId18" Type="http://schemas.openxmlformats.org/officeDocument/2006/relationships/image" Target="../media/image6.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17" Type="http://schemas.openxmlformats.org/officeDocument/2006/relationships/image" Target="../media/image5.png"/><Relationship Id="rId2" Type="http://schemas.openxmlformats.org/officeDocument/2006/relationships/slideLayout" Target="../slideLayouts/slideLayout68.xml"/><Relationship Id="rId16" Type="http://schemas.openxmlformats.org/officeDocument/2006/relationships/image" Target="../media/image4.png"/><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image" Target="../media/image3.png"/><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smtClean="0">
                <a:solidFill>
                  <a:schemeClr val="tx1"/>
                </a:solidFill>
              </a:rPr>
              <a:t>頁</a:t>
            </a:r>
            <a:endParaRPr lang="zh-TW" altLang="en-US" b="0" smtClean="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smtClean="0"/>
              <a:t>小小節按一下以編輯母片以編輯母片以編輯母片以編輯母片以編輯母片</a:t>
            </a:r>
          </a:p>
          <a:p>
            <a:pPr lvl="1"/>
            <a:r>
              <a:rPr lang="zh-TW" altLang="en-US" dirty="0" smtClean="0"/>
              <a:t>一般內文</a:t>
            </a:r>
            <a:r>
              <a:rPr lang="en-US" altLang="zh-TW" dirty="0" smtClean="0"/>
              <a:t>(</a:t>
            </a:r>
            <a:r>
              <a:rPr lang="zh-TW" altLang="en-US" dirty="0" smtClean="0"/>
              <a:t>按一次</a:t>
            </a:r>
            <a:r>
              <a:rPr lang="en-US" altLang="zh-TW" dirty="0" smtClean="0"/>
              <a:t>Tab</a:t>
            </a:r>
            <a:r>
              <a:rPr lang="zh-TW" altLang="en-US" dirty="0" smtClean="0"/>
              <a:t>空</a:t>
            </a:r>
            <a:r>
              <a:rPr lang="en-US" altLang="zh-TW" dirty="0" smtClean="0"/>
              <a:t>2</a:t>
            </a:r>
            <a:r>
              <a:rPr lang="zh-TW" altLang="en-US" dirty="0" smtClean="0"/>
              <a:t>格</a:t>
            </a:r>
            <a:r>
              <a:rPr lang="en-US" altLang="zh-TW" dirty="0" smtClean="0"/>
              <a:t>)</a:t>
            </a:r>
            <a:r>
              <a:rPr lang="zh-TW" altLang="en-US" dirty="0" smtClean="0"/>
              <a:t>第二層第二層第二層第二層第二層第二層第二層第二層第二層</a:t>
            </a:r>
          </a:p>
          <a:p>
            <a:pPr lvl="2"/>
            <a:r>
              <a:rPr lang="en-US" altLang="zh-TW" dirty="0" smtClean="0"/>
              <a:t>n.</a:t>
            </a:r>
            <a:r>
              <a:rPr lang="zh-TW" altLang="en-US" dirty="0" smtClean="0"/>
              <a:t>第三層第三層第三層第三層第三層第三層第三層第三層第三層第三層第三層第三層</a:t>
            </a:r>
          </a:p>
          <a:p>
            <a:pPr lvl="3"/>
            <a:r>
              <a:rPr lang="zh-TW" altLang="en-US" dirty="0" smtClean="0"/>
              <a:t>第四層第四層第四層第四層第四層第四層第四層第四層第四層第四層第四層</a:t>
            </a:r>
          </a:p>
          <a:p>
            <a:pPr lvl="4"/>
            <a:r>
              <a:rPr lang="zh-TW" altLang="en-US" dirty="0" smtClean="0"/>
              <a:t>圖說：第五層第五層第五層第五層第五層</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pic>
        <p:nvPicPr>
          <p:cNvPr id="53259" name="Picture 29" descr="Icon-01">
            <a:hlinkClick r:id="" action="ppaction://hlinkshowjump?jump=firstslide"/>
          </p:cNvPr>
          <p:cNvPicPr>
            <a:picLocks noChangeAspect="1" noChangeArrowheads="1"/>
          </p:cNvPicPr>
          <p:nvPr userDrawn="1"/>
        </p:nvPicPr>
        <p:blipFill>
          <a:blip r:embed="rId14"/>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5"/>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6"/>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17"/>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18"/>
          <a:srcRect/>
          <a:stretch>
            <a:fillRect/>
          </a:stretch>
        </p:blipFill>
        <p:spPr bwMode="auto">
          <a:xfrm>
            <a:off x="8737600" y="6523038"/>
            <a:ext cx="338138" cy="301625"/>
          </a:xfrm>
          <a:prstGeom prst="rect">
            <a:avLst/>
          </a:prstGeom>
          <a:noFill/>
          <a:ln w="9525">
            <a:noFill/>
            <a:miter lim="800000"/>
            <a:headEnd/>
            <a:tailEnd/>
          </a:ln>
        </p:spPr>
      </p:pic>
      <p:sp>
        <p:nvSpPr>
          <p:cNvPr id="21" name="Rectangle 6">
            <a:hlinkClick r:id="" action="ppaction://noaction"/>
          </p:cNvPr>
          <p:cNvSpPr>
            <a:spLocks noChangeArrowheads="1"/>
          </p:cNvSpPr>
          <p:nvPr userDrawn="1"/>
        </p:nvSpPr>
        <p:spPr bwMode="auto">
          <a:xfrm>
            <a:off x="8542338" y="1735931"/>
            <a:ext cx="609600" cy="287337"/>
          </a:xfrm>
          <a:prstGeom prst="rect">
            <a:avLst/>
          </a:prstGeom>
          <a:solidFill>
            <a:schemeClr val="folHlink"/>
          </a:solidFill>
          <a:ln w="9525" algn="ctr">
            <a:noFill/>
            <a:miter lim="800000"/>
            <a:headEnd/>
            <a:tailEnd/>
          </a:ln>
        </p:spPr>
        <p:txBody>
          <a:bodyPr wrap="none" anchor="ctr"/>
          <a:lstStyle/>
          <a:p>
            <a:pPr lvl="0" algn="ctr">
              <a:lnSpc>
                <a:spcPct val="100000"/>
              </a:lnSpc>
              <a:spcBef>
                <a:spcPts val="600"/>
              </a:spcBef>
            </a:pPr>
            <a:r>
              <a:rPr lang="en-US" altLang="zh-TW" b="1" dirty="0" smtClean="0">
                <a:solidFill>
                  <a:srgbClr val="777777"/>
                </a:solidFill>
              </a:rPr>
              <a:t>8-2</a:t>
            </a:r>
            <a:endParaRPr lang="en-US" altLang="zh-TW" b="1" dirty="0">
              <a:solidFill>
                <a:srgbClr val="777777"/>
              </a:solidFill>
            </a:endParaRPr>
          </a:p>
        </p:txBody>
      </p:sp>
      <p:sp>
        <p:nvSpPr>
          <p:cNvPr id="22" name="Rectangle 5">
            <a:hlinkClick r:id="" action="ppaction://noaction"/>
          </p:cNvPr>
          <p:cNvSpPr>
            <a:spLocks noChangeArrowheads="1"/>
          </p:cNvSpPr>
          <p:nvPr userDrawn="1"/>
        </p:nvSpPr>
        <p:spPr bwMode="auto">
          <a:xfrm>
            <a:off x="8534400" y="1320800"/>
            <a:ext cx="609600" cy="287337"/>
          </a:xfrm>
          <a:prstGeom prst="rect">
            <a:avLst/>
          </a:prstGeom>
          <a:solidFill>
            <a:srgbClr val="003366"/>
          </a:solidFill>
          <a:ln w="9525" algn="ctr">
            <a:noFill/>
            <a:miter lim="800000"/>
            <a:headEnd/>
            <a:tailEnd/>
          </a:ln>
        </p:spPr>
        <p:txBody>
          <a:bodyPr wrap="none" anchor="ctr"/>
          <a:lstStyle/>
          <a:p>
            <a:pPr lvl="0" algn="ctr"/>
            <a:r>
              <a:rPr lang="en-US" altLang="zh-TW" b="1" dirty="0" smtClean="0">
                <a:solidFill>
                  <a:schemeClr val="bg1"/>
                </a:solidFill>
              </a:rPr>
              <a:t>8-1</a:t>
            </a:r>
            <a:endParaRPr lang="en-US" altLang="zh-TW" b="1" dirty="0">
              <a:solidFill>
                <a:schemeClr val="bg1"/>
              </a:solidFill>
            </a:endParaRPr>
          </a:p>
        </p:txBody>
      </p:sp>
      <p:sp>
        <p:nvSpPr>
          <p:cNvPr id="23" name="Rectangle 6">
            <a:hlinkClick r:id="rId19" action="ppaction://hlinksldjump"/>
          </p:cNvPr>
          <p:cNvSpPr>
            <a:spLocks noChangeArrowheads="1"/>
          </p:cNvSpPr>
          <p:nvPr userDrawn="1"/>
        </p:nvSpPr>
        <p:spPr bwMode="auto">
          <a:xfrm>
            <a:off x="8534400" y="914400"/>
            <a:ext cx="609600" cy="287337"/>
          </a:xfrm>
          <a:prstGeom prst="rect">
            <a:avLst/>
          </a:prstGeom>
          <a:solidFill>
            <a:schemeClr val="folHlink"/>
          </a:solidFill>
          <a:ln w="9525" algn="ctr">
            <a:noFill/>
            <a:miter lim="800000"/>
            <a:headEnd/>
            <a:tailEnd/>
          </a:ln>
        </p:spPr>
        <p:txBody>
          <a:bodyPr wrap="none" anchor="ctr"/>
          <a:lstStyle/>
          <a:p>
            <a:pPr lvl="0" algn="ctr">
              <a:lnSpc>
                <a:spcPct val="100000"/>
              </a:lnSpc>
              <a:spcBef>
                <a:spcPts val="600"/>
              </a:spcBef>
            </a:pPr>
            <a:r>
              <a:rPr lang="en-US" altLang="zh-TW" b="1" dirty="0" smtClean="0">
                <a:solidFill>
                  <a:srgbClr val="777777"/>
                </a:solidFill>
              </a:rPr>
              <a:t>7-</a:t>
            </a:r>
            <a:endParaRPr lang="en-US" altLang="zh-TW" b="1" dirty="0">
              <a:solidFill>
                <a:srgbClr val="777777"/>
              </a:solidFill>
            </a:endParaRP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ransition advClick="0">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lnSpc>
          <a:spcPct val="150000"/>
        </a:lnSpc>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50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smtClean="0">
                <a:solidFill>
                  <a:schemeClr val="tx1"/>
                </a:solidFill>
              </a:rPr>
              <a:t>頁</a:t>
            </a:r>
            <a:endParaRPr lang="zh-TW" altLang="en-US" b="0" smtClean="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smtClean="0"/>
              <a:t>小小節按一下以編輯母片以編輯母片以編輯母片以編輯母片以編輯母片</a:t>
            </a:r>
          </a:p>
          <a:p>
            <a:pPr lvl="1"/>
            <a:r>
              <a:rPr lang="zh-TW" altLang="en-US" dirty="0" smtClean="0"/>
              <a:t>一般內文</a:t>
            </a:r>
            <a:r>
              <a:rPr lang="en-US" altLang="zh-TW" dirty="0" smtClean="0"/>
              <a:t>(</a:t>
            </a:r>
            <a:r>
              <a:rPr lang="zh-TW" altLang="en-US" dirty="0" smtClean="0"/>
              <a:t>按一次</a:t>
            </a:r>
            <a:r>
              <a:rPr lang="en-US" altLang="zh-TW" dirty="0" smtClean="0"/>
              <a:t>Tab</a:t>
            </a:r>
            <a:r>
              <a:rPr lang="zh-TW" altLang="en-US" dirty="0" smtClean="0"/>
              <a:t>空</a:t>
            </a:r>
            <a:r>
              <a:rPr lang="en-US" altLang="zh-TW" dirty="0" smtClean="0"/>
              <a:t>2</a:t>
            </a:r>
            <a:r>
              <a:rPr lang="zh-TW" altLang="en-US" dirty="0" smtClean="0"/>
              <a:t>格</a:t>
            </a:r>
            <a:r>
              <a:rPr lang="en-US" altLang="zh-TW" dirty="0" smtClean="0"/>
              <a:t>)</a:t>
            </a:r>
            <a:r>
              <a:rPr lang="zh-TW" altLang="en-US" dirty="0" smtClean="0"/>
              <a:t>第二層第二層第二層第二層第二層第二層第二層第二層第二層</a:t>
            </a:r>
          </a:p>
          <a:p>
            <a:pPr lvl="2"/>
            <a:r>
              <a:rPr lang="en-US" altLang="zh-TW" dirty="0" smtClean="0"/>
              <a:t>n.</a:t>
            </a:r>
            <a:r>
              <a:rPr lang="zh-TW" altLang="en-US" dirty="0" smtClean="0"/>
              <a:t>第三層第三層第三層第三層第三層第三層第三層第三層第三層第三層第三層第三層</a:t>
            </a:r>
          </a:p>
          <a:p>
            <a:pPr lvl="3"/>
            <a:r>
              <a:rPr lang="zh-TW" altLang="en-US" dirty="0" smtClean="0"/>
              <a:t>第四層第四層第四層第四層第四層第四層第四層第四層第四層第四層第四層</a:t>
            </a:r>
          </a:p>
          <a:p>
            <a:pPr lvl="4"/>
            <a:r>
              <a:rPr lang="zh-TW" altLang="en-US" dirty="0" smtClean="0"/>
              <a:t>圖說：第五層第五層第五層第五層第五層</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pic>
        <p:nvPicPr>
          <p:cNvPr id="53259" name="Picture 29" descr="Icon-01">
            <a:hlinkClick r:id="" action="ppaction://hlinkshowjump?jump=firstslide"/>
          </p:cNvPr>
          <p:cNvPicPr>
            <a:picLocks noChangeAspect="1" noChangeArrowheads="1"/>
          </p:cNvPicPr>
          <p:nvPr userDrawn="1"/>
        </p:nvPicPr>
        <p:blipFill>
          <a:blip r:embed="rId14"/>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5"/>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6"/>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17"/>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18"/>
          <a:srcRect/>
          <a:stretch>
            <a:fillRect/>
          </a:stretch>
        </p:blipFill>
        <p:spPr bwMode="auto">
          <a:xfrm>
            <a:off x="8737600" y="6523038"/>
            <a:ext cx="338138" cy="301625"/>
          </a:xfrm>
          <a:prstGeom prst="rect">
            <a:avLst/>
          </a:prstGeom>
          <a:noFill/>
          <a:ln w="9525">
            <a:noFill/>
            <a:miter lim="800000"/>
            <a:headEnd/>
            <a:tailEnd/>
          </a:ln>
        </p:spPr>
      </p:pic>
      <p:sp>
        <p:nvSpPr>
          <p:cNvPr id="21" name="Rectangle 6">
            <a:hlinkClick r:id="rId19" action="ppaction://hlinksldjump"/>
          </p:cNvPr>
          <p:cNvSpPr>
            <a:spLocks noChangeArrowheads="1"/>
          </p:cNvSpPr>
          <p:nvPr userDrawn="1"/>
        </p:nvSpPr>
        <p:spPr bwMode="auto">
          <a:xfrm>
            <a:off x="8542338" y="1735931"/>
            <a:ext cx="609600" cy="287337"/>
          </a:xfrm>
          <a:prstGeom prst="rect">
            <a:avLst/>
          </a:prstGeom>
          <a:solidFill>
            <a:srgbClr val="003366"/>
          </a:solidFill>
          <a:ln w="9525" algn="ctr">
            <a:noFill/>
            <a:miter lim="800000"/>
            <a:headEnd/>
            <a:tailEnd/>
          </a:ln>
        </p:spPr>
        <p:txBody>
          <a:bodyPr wrap="none" anchor="ctr"/>
          <a:lstStyle/>
          <a:p>
            <a:pPr lvl="0" algn="ctr"/>
            <a:r>
              <a:rPr lang="en-US" altLang="zh-TW" b="1" dirty="0" smtClean="0">
                <a:solidFill>
                  <a:schemeClr val="bg1"/>
                </a:solidFill>
              </a:rPr>
              <a:t>8-2</a:t>
            </a:r>
            <a:endParaRPr lang="en-US" altLang="zh-TW" b="1" dirty="0">
              <a:solidFill>
                <a:schemeClr val="bg1"/>
              </a:solidFill>
            </a:endParaRPr>
          </a:p>
        </p:txBody>
      </p:sp>
      <p:sp>
        <p:nvSpPr>
          <p:cNvPr id="22" name="Rectangle 5">
            <a:hlinkClick r:id="rId20" action="ppaction://hlinksldjump"/>
          </p:cNvPr>
          <p:cNvSpPr>
            <a:spLocks noChangeArrowheads="1"/>
          </p:cNvSpPr>
          <p:nvPr userDrawn="1"/>
        </p:nvSpPr>
        <p:spPr bwMode="auto">
          <a:xfrm>
            <a:off x="8534400" y="1320800"/>
            <a:ext cx="609600" cy="287337"/>
          </a:xfrm>
          <a:prstGeom prst="rect">
            <a:avLst/>
          </a:prstGeom>
          <a:solidFill>
            <a:schemeClr val="folHlink"/>
          </a:solidFill>
          <a:ln w="9525" algn="ctr">
            <a:noFill/>
            <a:miter lim="800000"/>
            <a:headEnd/>
            <a:tailEnd/>
          </a:ln>
        </p:spPr>
        <p:txBody>
          <a:bodyPr wrap="none" anchor="ctr"/>
          <a:lstStyle/>
          <a:p>
            <a:pPr algn="ctr" rtl="0" fontAlgn="base">
              <a:lnSpc>
                <a:spcPct val="100000"/>
              </a:lnSpc>
              <a:spcBef>
                <a:spcPts val="600"/>
              </a:spcBef>
              <a:spcAft>
                <a:spcPct val="0"/>
              </a:spcAft>
              <a:defRPr/>
            </a:pPr>
            <a:r>
              <a:rPr kumimoji="1" lang="en-US" altLang="zh-TW" b="1" kern="1200" dirty="0" smtClean="0">
                <a:solidFill>
                  <a:srgbClr val="777777"/>
                </a:solidFill>
                <a:latin typeface="Arial" charset="0"/>
                <a:ea typeface="新細明體" charset="-120"/>
                <a:cs typeface="+mn-cs"/>
              </a:rPr>
              <a:t>8-1</a:t>
            </a:r>
            <a:endParaRPr kumimoji="1" lang="en-US" altLang="zh-TW" b="1" kern="1200" dirty="0">
              <a:solidFill>
                <a:srgbClr val="777777"/>
              </a:solidFill>
              <a:latin typeface="Arial" charset="0"/>
              <a:ea typeface="新細明體" charset="-120"/>
              <a:cs typeface="+mn-cs"/>
            </a:endParaRPr>
          </a:p>
        </p:txBody>
      </p:sp>
      <p:sp>
        <p:nvSpPr>
          <p:cNvPr id="23" name="Rectangle 6">
            <a:hlinkClick r:id="rId21" action="ppaction://hlinksldjump"/>
          </p:cNvPr>
          <p:cNvSpPr>
            <a:spLocks noChangeArrowheads="1"/>
          </p:cNvSpPr>
          <p:nvPr userDrawn="1"/>
        </p:nvSpPr>
        <p:spPr bwMode="auto">
          <a:xfrm>
            <a:off x="8534400" y="914400"/>
            <a:ext cx="609600" cy="287337"/>
          </a:xfrm>
          <a:prstGeom prst="rect">
            <a:avLst/>
          </a:prstGeom>
          <a:solidFill>
            <a:schemeClr val="folHlink"/>
          </a:solidFill>
          <a:ln w="9525" algn="ctr">
            <a:noFill/>
            <a:miter lim="800000"/>
            <a:headEnd/>
            <a:tailEnd/>
          </a:ln>
        </p:spPr>
        <p:txBody>
          <a:bodyPr wrap="none" anchor="ctr"/>
          <a:lstStyle/>
          <a:p>
            <a:pPr lvl="0" algn="ctr">
              <a:lnSpc>
                <a:spcPct val="100000"/>
              </a:lnSpc>
              <a:spcBef>
                <a:spcPts val="600"/>
              </a:spcBef>
            </a:pPr>
            <a:r>
              <a:rPr lang="zh-TW" altLang="en-US" b="1" dirty="0" smtClean="0">
                <a:solidFill>
                  <a:srgbClr val="777777"/>
                </a:solidFill>
              </a:rPr>
              <a:t>前言</a:t>
            </a:r>
            <a:endParaRPr lang="en-US" altLang="zh-TW" b="1" dirty="0">
              <a:solidFill>
                <a:srgbClr val="777777"/>
              </a:solidFill>
            </a:endParaRP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ransition advClick="0">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lnSpc>
          <a:spcPct val="150000"/>
        </a:lnSpc>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50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smtClean="0">
                <a:solidFill>
                  <a:schemeClr val="tx1"/>
                </a:solidFill>
              </a:rPr>
              <a:t>頁</a:t>
            </a:r>
            <a:endParaRPr lang="zh-TW" altLang="en-US" b="0" smtClean="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smtClean="0"/>
              <a:t>小小節按一下以編輯母片以編輯母片以編輯母片以編輯母片以編輯母片</a:t>
            </a:r>
          </a:p>
          <a:p>
            <a:pPr lvl="1"/>
            <a:r>
              <a:rPr lang="zh-TW" altLang="en-US" dirty="0" smtClean="0"/>
              <a:t>一般內文</a:t>
            </a:r>
            <a:r>
              <a:rPr lang="en-US" altLang="zh-TW" dirty="0" smtClean="0"/>
              <a:t>(</a:t>
            </a:r>
            <a:r>
              <a:rPr lang="zh-TW" altLang="en-US" dirty="0" smtClean="0"/>
              <a:t>按一次</a:t>
            </a:r>
            <a:r>
              <a:rPr lang="en-US" altLang="zh-TW" dirty="0" smtClean="0"/>
              <a:t>Tab</a:t>
            </a:r>
            <a:r>
              <a:rPr lang="zh-TW" altLang="en-US" dirty="0" smtClean="0"/>
              <a:t>空</a:t>
            </a:r>
            <a:r>
              <a:rPr lang="en-US" altLang="zh-TW" dirty="0" smtClean="0"/>
              <a:t>2</a:t>
            </a:r>
            <a:r>
              <a:rPr lang="zh-TW" altLang="en-US" dirty="0" smtClean="0"/>
              <a:t>格</a:t>
            </a:r>
            <a:r>
              <a:rPr lang="en-US" altLang="zh-TW" dirty="0" smtClean="0"/>
              <a:t>)</a:t>
            </a:r>
            <a:r>
              <a:rPr lang="zh-TW" altLang="en-US" dirty="0" smtClean="0"/>
              <a:t>第二層第二層第二層第二層第二層第二層第二層第二層第二層</a:t>
            </a:r>
          </a:p>
          <a:p>
            <a:pPr lvl="2"/>
            <a:r>
              <a:rPr lang="en-US" altLang="zh-TW" dirty="0" smtClean="0"/>
              <a:t>n.</a:t>
            </a:r>
            <a:r>
              <a:rPr lang="zh-TW" altLang="en-US" dirty="0" smtClean="0"/>
              <a:t>第三層第三層第三層第三層第三層第三層第三層第三層第三層第三層第三層第三層</a:t>
            </a:r>
          </a:p>
          <a:p>
            <a:pPr lvl="3"/>
            <a:r>
              <a:rPr lang="zh-TW" altLang="en-US" dirty="0" smtClean="0"/>
              <a:t>第四層第四層第四層第四層第四層第四層第四層第四層第四層第四層第四層</a:t>
            </a:r>
          </a:p>
          <a:p>
            <a:pPr lvl="4"/>
            <a:r>
              <a:rPr lang="zh-TW" altLang="en-US" dirty="0" smtClean="0"/>
              <a:t>圖說：第五層第五層第五層第五層第五層</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pic>
        <p:nvPicPr>
          <p:cNvPr id="53259" name="Picture 29" descr="Icon-01">
            <a:hlinkClick r:id="" action="ppaction://hlinkshowjump?jump=firstslide"/>
          </p:cNvPr>
          <p:cNvPicPr>
            <a:picLocks noChangeAspect="1" noChangeArrowheads="1"/>
          </p:cNvPicPr>
          <p:nvPr userDrawn="1"/>
        </p:nvPicPr>
        <p:blipFill>
          <a:blip r:embed="rId14"/>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5"/>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6"/>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17"/>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18"/>
          <a:srcRect/>
          <a:stretch>
            <a:fillRect/>
          </a:stretch>
        </p:blipFill>
        <p:spPr bwMode="auto">
          <a:xfrm>
            <a:off x="8737600" y="6523038"/>
            <a:ext cx="338138" cy="301625"/>
          </a:xfrm>
          <a:prstGeom prst="rect">
            <a:avLst/>
          </a:prstGeom>
          <a:noFill/>
          <a:ln w="9525">
            <a:noFill/>
            <a:miter lim="800000"/>
            <a:headEnd/>
            <a:tailEnd/>
          </a:ln>
        </p:spPr>
      </p:pic>
      <p:sp>
        <p:nvSpPr>
          <p:cNvPr id="20" name="Rectangle 6">
            <a:hlinkClick r:id="rId19" action="ppaction://hlinksldjump"/>
          </p:cNvPr>
          <p:cNvSpPr>
            <a:spLocks noChangeArrowheads="1"/>
          </p:cNvSpPr>
          <p:nvPr userDrawn="1"/>
        </p:nvSpPr>
        <p:spPr bwMode="auto">
          <a:xfrm>
            <a:off x="8542338" y="1735931"/>
            <a:ext cx="609600" cy="287337"/>
          </a:xfrm>
          <a:prstGeom prst="rect">
            <a:avLst/>
          </a:prstGeom>
          <a:solidFill>
            <a:schemeClr val="folHlink"/>
          </a:solidFill>
          <a:ln w="9525" algn="ctr">
            <a:noFill/>
            <a:miter lim="800000"/>
            <a:headEnd/>
            <a:tailEnd/>
          </a:ln>
        </p:spPr>
        <p:txBody>
          <a:bodyPr wrap="none" anchor="ctr"/>
          <a:lstStyle/>
          <a:p>
            <a:pPr lvl="0" algn="ctr">
              <a:lnSpc>
                <a:spcPct val="100000"/>
              </a:lnSpc>
              <a:spcBef>
                <a:spcPts val="600"/>
              </a:spcBef>
            </a:pPr>
            <a:r>
              <a:rPr lang="en-US" altLang="zh-TW" b="1" dirty="0" smtClean="0">
                <a:solidFill>
                  <a:srgbClr val="777777"/>
                </a:solidFill>
              </a:rPr>
              <a:t>8-2</a:t>
            </a:r>
            <a:endParaRPr lang="en-US" altLang="zh-TW" b="1" dirty="0">
              <a:solidFill>
                <a:srgbClr val="777777"/>
              </a:solidFill>
            </a:endParaRPr>
          </a:p>
        </p:txBody>
      </p:sp>
      <p:sp>
        <p:nvSpPr>
          <p:cNvPr id="21" name="Rectangle 5">
            <a:hlinkClick r:id="rId20" action="ppaction://hlinksldjump"/>
          </p:cNvPr>
          <p:cNvSpPr>
            <a:spLocks noChangeArrowheads="1"/>
          </p:cNvSpPr>
          <p:nvPr userDrawn="1"/>
        </p:nvSpPr>
        <p:spPr bwMode="auto">
          <a:xfrm>
            <a:off x="8534400" y="1320800"/>
            <a:ext cx="609600" cy="287337"/>
          </a:xfrm>
          <a:prstGeom prst="rect">
            <a:avLst/>
          </a:prstGeom>
          <a:solidFill>
            <a:schemeClr val="folHlink"/>
          </a:solidFill>
          <a:ln w="9525" algn="ctr">
            <a:noFill/>
            <a:miter lim="800000"/>
            <a:headEnd/>
            <a:tailEnd/>
          </a:ln>
        </p:spPr>
        <p:txBody>
          <a:bodyPr wrap="none" anchor="ctr"/>
          <a:lstStyle/>
          <a:p>
            <a:pPr algn="ctr" rtl="0" fontAlgn="base">
              <a:lnSpc>
                <a:spcPct val="100000"/>
              </a:lnSpc>
              <a:spcBef>
                <a:spcPts val="600"/>
              </a:spcBef>
              <a:spcAft>
                <a:spcPct val="0"/>
              </a:spcAft>
              <a:defRPr/>
            </a:pPr>
            <a:r>
              <a:rPr kumimoji="1" lang="en-US" altLang="zh-TW" b="1" kern="1200" dirty="0" smtClean="0">
                <a:solidFill>
                  <a:srgbClr val="777777"/>
                </a:solidFill>
                <a:latin typeface="Arial" charset="0"/>
                <a:ea typeface="新細明體" charset="-120"/>
                <a:cs typeface="+mn-cs"/>
              </a:rPr>
              <a:t>8-1</a:t>
            </a:r>
            <a:endParaRPr kumimoji="1" lang="en-US" altLang="zh-TW" b="1" kern="1200" dirty="0">
              <a:solidFill>
                <a:srgbClr val="777777"/>
              </a:solidFill>
              <a:latin typeface="Arial" charset="0"/>
              <a:ea typeface="新細明體" charset="-120"/>
              <a:cs typeface="+mn-cs"/>
            </a:endParaRPr>
          </a:p>
        </p:txBody>
      </p:sp>
      <p:sp>
        <p:nvSpPr>
          <p:cNvPr id="22" name="Rectangle 6">
            <a:hlinkClick r:id="rId21" action="ppaction://hlinksldjump"/>
          </p:cNvPr>
          <p:cNvSpPr>
            <a:spLocks noChangeArrowheads="1"/>
          </p:cNvSpPr>
          <p:nvPr userDrawn="1"/>
        </p:nvSpPr>
        <p:spPr bwMode="auto">
          <a:xfrm>
            <a:off x="8534400" y="914400"/>
            <a:ext cx="609600" cy="287337"/>
          </a:xfrm>
          <a:prstGeom prst="rect">
            <a:avLst/>
          </a:prstGeom>
          <a:solidFill>
            <a:srgbClr val="003366"/>
          </a:solidFill>
          <a:ln w="9525" algn="ctr">
            <a:noFill/>
            <a:miter lim="800000"/>
            <a:headEnd/>
            <a:tailEnd/>
          </a:ln>
        </p:spPr>
        <p:txBody>
          <a:bodyPr wrap="none" anchor="ctr"/>
          <a:lstStyle/>
          <a:p>
            <a:pPr lvl="0" algn="ctr"/>
            <a:r>
              <a:rPr lang="zh-TW" altLang="en-US" b="1" dirty="0" smtClean="0">
                <a:solidFill>
                  <a:schemeClr val="bg1"/>
                </a:solidFill>
              </a:rPr>
              <a:t>前言</a:t>
            </a:r>
            <a:endParaRPr lang="en-US" altLang="zh-TW" b="1" dirty="0">
              <a:solidFill>
                <a:schemeClr val="bg1"/>
              </a:solidFill>
            </a:endParaRPr>
          </a:p>
        </p:txBody>
      </p:sp>
    </p:spTree>
    <p:extLst>
      <p:ext uri="{BB962C8B-B14F-4D97-AF65-F5344CB8AC3E}">
        <p14:creationId xmlns:p14="http://schemas.microsoft.com/office/powerpoint/2010/main" val="631565815"/>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transition advClick="0">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lnSpc>
          <a:spcPct val="150000"/>
        </a:lnSpc>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50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smtClean="0">
                <a:solidFill>
                  <a:schemeClr val="tx1"/>
                </a:solidFill>
              </a:rPr>
              <a:t>頁</a:t>
            </a:r>
            <a:endParaRPr lang="zh-TW" altLang="en-US" b="0" smtClean="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smtClean="0"/>
              <a:t>小小節按一下以編輯母片以編輯母片以編輯母片以編輯母片以編輯母片</a:t>
            </a:r>
          </a:p>
          <a:p>
            <a:pPr lvl="1"/>
            <a:r>
              <a:rPr lang="zh-TW" altLang="en-US" dirty="0" smtClean="0"/>
              <a:t>一般內文</a:t>
            </a:r>
            <a:r>
              <a:rPr lang="en-US" altLang="zh-TW" dirty="0" smtClean="0"/>
              <a:t>(</a:t>
            </a:r>
            <a:r>
              <a:rPr lang="zh-TW" altLang="en-US" dirty="0" smtClean="0"/>
              <a:t>按一次</a:t>
            </a:r>
            <a:r>
              <a:rPr lang="en-US" altLang="zh-TW" dirty="0" smtClean="0"/>
              <a:t>Tab</a:t>
            </a:r>
            <a:r>
              <a:rPr lang="zh-TW" altLang="en-US" dirty="0" smtClean="0"/>
              <a:t>空</a:t>
            </a:r>
            <a:r>
              <a:rPr lang="en-US" altLang="zh-TW" dirty="0" smtClean="0"/>
              <a:t>2</a:t>
            </a:r>
            <a:r>
              <a:rPr lang="zh-TW" altLang="en-US" dirty="0" smtClean="0"/>
              <a:t>格</a:t>
            </a:r>
            <a:r>
              <a:rPr lang="en-US" altLang="zh-TW" dirty="0" smtClean="0"/>
              <a:t>)</a:t>
            </a:r>
            <a:r>
              <a:rPr lang="zh-TW" altLang="en-US" dirty="0" smtClean="0"/>
              <a:t>第二層第二層第二層第二層第二層第二層第二層第二層第二層</a:t>
            </a:r>
          </a:p>
          <a:p>
            <a:pPr lvl="2"/>
            <a:r>
              <a:rPr lang="en-US" altLang="zh-TW" dirty="0" smtClean="0"/>
              <a:t>n.</a:t>
            </a:r>
            <a:r>
              <a:rPr lang="zh-TW" altLang="en-US" dirty="0" smtClean="0"/>
              <a:t>第三層第三層第三層第三層第三層第三層第三層第三層第三層第三層第三層第三層</a:t>
            </a:r>
          </a:p>
          <a:p>
            <a:pPr lvl="3"/>
            <a:r>
              <a:rPr lang="zh-TW" altLang="en-US" dirty="0" smtClean="0"/>
              <a:t>第四層第四層第四層第四層第四層第四層第四層第四層第四層第四層第四層</a:t>
            </a:r>
          </a:p>
          <a:p>
            <a:pPr lvl="4"/>
            <a:r>
              <a:rPr lang="zh-TW" altLang="en-US" dirty="0" smtClean="0"/>
              <a:t>圖說：第五層第五層第五層第五層第五層</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pic>
        <p:nvPicPr>
          <p:cNvPr id="53259" name="Picture 29" descr="Icon-01">
            <a:hlinkClick r:id="" action="ppaction://hlinkshowjump?jump=firstslide"/>
          </p:cNvPr>
          <p:cNvPicPr>
            <a:picLocks noChangeAspect="1" noChangeArrowheads="1"/>
          </p:cNvPicPr>
          <p:nvPr userDrawn="1"/>
        </p:nvPicPr>
        <p:blipFill>
          <a:blip r:embed="rId14"/>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5"/>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6"/>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17"/>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18"/>
          <a:srcRect/>
          <a:stretch>
            <a:fillRect/>
          </a:stretch>
        </p:blipFill>
        <p:spPr bwMode="auto">
          <a:xfrm>
            <a:off x="8737600" y="6523038"/>
            <a:ext cx="338138" cy="301625"/>
          </a:xfrm>
          <a:prstGeom prst="rect">
            <a:avLst/>
          </a:prstGeom>
          <a:noFill/>
          <a:ln w="9525">
            <a:noFill/>
            <a:miter lim="800000"/>
            <a:headEnd/>
            <a:tailEnd/>
          </a:ln>
        </p:spPr>
      </p:pic>
      <p:sp>
        <p:nvSpPr>
          <p:cNvPr id="21" name="Rectangle 6">
            <a:hlinkClick r:id="rId19" action="ppaction://hlinksldjump"/>
          </p:cNvPr>
          <p:cNvSpPr>
            <a:spLocks noChangeArrowheads="1"/>
          </p:cNvSpPr>
          <p:nvPr userDrawn="1"/>
        </p:nvSpPr>
        <p:spPr bwMode="auto">
          <a:xfrm>
            <a:off x="8542338" y="1735931"/>
            <a:ext cx="609600" cy="287337"/>
          </a:xfrm>
          <a:prstGeom prst="rect">
            <a:avLst/>
          </a:prstGeom>
          <a:solidFill>
            <a:schemeClr val="folHlink"/>
          </a:solidFill>
          <a:ln w="9525" algn="ctr">
            <a:noFill/>
            <a:miter lim="800000"/>
            <a:headEnd/>
            <a:tailEnd/>
          </a:ln>
        </p:spPr>
        <p:txBody>
          <a:bodyPr wrap="none" anchor="ctr"/>
          <a:lstStyle/>
          <a:p>
            <a:pPr lvl="0" algn="ctr">
              <a:lnSpc>
                <a:spcPct val="100000"/>
              </a:lnSpc>
              <a:spcBef>
                <a:spcPts val="600"/>
              </a:spcBef>
            </a:pPr>
            <a:r>
              <a:rPr lang="en-US" altLang="zh-TW" b="1" dirty="0" smtClean="0">
                <a:solidFill>
                  <a:srgbClr val="777777"/>
                </a:solidFill>
              </a:rPr>
              <a:t>8-2</a:t>
            </a:r>
            <a:endParaRPr lang="en-US" altLang="zh-TW" b="1" dirty="0">
              <a:solidFill>
                <a:srgbClr val="777777"/>
              </a:solidFill>
            </a:endParaRPr>
          </a:p>
        </p:txBody>
      </p:sp>
      <p:sp>
        <p:nvSpPr>
          <p:cNvPr id="24" name="Rectangle 5">
            <a:hlinkClick r:id="rId20" action="ppaction://hlinksldjump"/>
          </p:cNvPr>
          <p:cNvSpPr>
            <a:spLocks noChangeArrowheads="1"/>
          </p:cNvSpPr>
          <p:nvPr userDrawn="1"/>
        </p:nvSpPr>
        <p:spPr bwMode="auto">
          <a:xfrm>
            <a:off x="8534400" y="1320800"/>
            <a:ext cx="609600" cy="287337"/>
          </a:xfrm>
          <a:prstGeom prst="rect">
            <a:avLst/>
          </a:prstGeom>
          <a:solidFill>
            <a:srgbClr val="003366"/>
          </a:solidFill>
          <a:ln w="9525" algn="ctr">
            <a:noFill/>
            <a:miter lim="800000"/>
            <a:headEnd/>
            <a:tailEnd/>
          </a:ln>
        </p:spPr>
        <p:txBody>
          <a:bodyPr wrap="none" anchor="ctr"/>
          <a:lstStyle/>
          <a:p>
            <a:pPr lvl="0" algn="ctr"/>
            <a:r>
              <a:rPr lang="en-US" altLang="zh-TW" b="1" dirty="0" smtClean="0">
                <a:solidFill>
                  <a:schemeClr val="bg1"/>
                </a:solidFill>
              </a:rPr>
              <a:t>8-1</a:t>
            </a:r>
            <a:endParaRPr lang="en-US" altLang="zh-TW" b="1" dirty="0">
              <a:solidFill>
                <a:schemeClr val="bg1"/>
              </a:solidFill>
            </a:endParaRPr>
          </a:p>
        </p:txBody>
      </p:sp>
      <p:sp>
        <p:nvSpPr>
          <p:cNvPr id="25" name="Rectangle 6">
            <a:hlinkClick r:id="rId21" action="ppaction://hlinksldjump"/>
          </p:cNvPr>
          <p:cNvSpPr>
            <a:spLocks noChangeArrowheads="1"/>
          </p:cNvSpPr>
          <p:nvPr userDrawn="1"/>
        </p:nvSpPr>
        <p:spPr bwMode="auto">
          <a:xfrm>
            <a:off x="8534400" y="914400"/>
            <a:ext cx="609600" cy="287337"/>
          </a:xfrm>
          <a:prstGeom prst="rect">
            <a:avLst/>
          </a:prstGeom>
          <a:solidFill>
            <a:schemeClr val="folHlink"/>
          </a:solidFill>
          <a:ln w="9525" algn="ctr">
            <a:noFill/>
            <a:miter lim="800000"/>
            <a:headEnd/>
            <a:tailEnd/>
          </a:ln>
        </p:spPr>
        <p:txBody>
          <a:bodyPr wrap="none" anchor="ctr"/>
          <a:lstStyle/>
          <a:p>
            <a:pPr lvl="0" algn="ctr">
              <a:lnSpc>
                <a:spcPct val="100000"/>
              </a:lnSpc>
              <a:spcBef>
                <a:spcPts val="600"/>
              </a:spcBef>
            </a:pPr>
            <a:r>
              <a:rPr lang="zh-TW" altLang="en-US" b="1" dirty="0" smtClean="0">
                <a:solidFill>
                  <a:srgbClr val="777777"/>
                </a:solidFill>
              </a:rPr>
              <a:t>前言</a:t>
            </a:r>
            <a:endParaRPr lang="en-US" altLang="zh-TW" b="1" dirty="0">
              <a:solidFill>
                <a:srgbClr val="777777"/>
              </a:solidFill>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ransition advClick="0">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lnSpc>
          <a:spcPct val="150000"/>
        </a:lnSpc>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50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smtClean="0">
                <a:solidFill>
                  <a:schemeClr val="tx1"/>
                </a:solidFill>
              </a:rPr>
              <a:t>頁</a:t>
            </a:r>
            <a:endParaRPr lang="zh-TW" altLang="en-US" b="0" smtClean="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smtClean="0"/>
              <a:t>小小節按一下以編輯母片以編輯母片以編輯母片以編輯母片以編輯母片</a:t>
            </a:r>
          </a:p>
          <a:p>
            <a:pPr lvl="1"/>
            <a:r>
              <a:rPr lang="zh-TW" altLang="en-US" dirty="0" smtClean="0"/>
              <a:t>一般內文</a:t>
            </a:r>
            <a:r>
              <a:rPr lang="en-US" altLang="zh-TW" dirty="0" smtClean="0"/>
              <a:t>(</a:t>
            </a:r>
            <a:r>
              <a:rPr lang="zh-TW" altLang="en-US" dirty="0" smtClean="0"/>
              <a:t>按一次</a:t>
            </a:r>
            <a:r>
              <a:rPr lang="en-US" altLang="zh-TW" dirty="0" smtClean="0"/>
              <a:t>Tab</a:t>
            </a:r>
            <a:r>
              <a:rPr lang="zh-TW" altLang="en-US" dirty="0" smtClean="0"/>
              <a:t>空</a:t>
            </a:r>
            <a:r>
              <a:rPr lang="en-US" altLang="zh-TW" dirty="0" smtClean="0"/>
              <a:t>2</a:t>
            </a:r>
            <a:r>
              <a:rPr lang="zh-TW" altLang="en-US" dirty="0" smtClean="0"/>
              <a:t>格</a:t>
            </a:r>
            <a:r>
              <a:rPr lang="en-US" altLang="zh-TW" dirty="0" smtClean="0"/>
              <a:t>)</a:t>
            </a:r>
            <a:r>
              <a:rPr lang="zh-TW" altLang="en-US" dirty="0" smtClean="0"/>
              <a:t>第二層第二層第二層第二層第二層第二層第二層第二層第二層</a:t>
            </a:r>
          </a:p>
          <a:p>
            <a:pPr lvl="2"/>
            <a:r>
              <a:rPr lang="en-US" altLang="zh-TW" dirty="0" smtClean="0"/>
              <a:t>n.</a:t>
            </a:r>
            <a:r>
              <a:rPr lang="zh-TW" altLang="en-US" dirty="0" smtClean="0"/>
              <a:t>第三層第三層第三層第三層第三層第三層第三層第三層第三層第三層第三層第三層</a:t>
            </a:r>
          </a:p>
          <a:p>
            <a:pPr lvl="3"/>
            <a:r>
              <a:rPr lang="zh-TW" altLang="en-US" dirty="0" smtClean="0"/>
              <a:t>第四層第四層第四層第四層第四層第四層第四層第四層第四層第四層第四層</a:t>
            </a:r>
          </a:p>
          <a:p>
            <a:pPr lvl="4"/>
            <a:r>
              <a:rPr lang="zh-TW" altLang="en-US" dirty="0" smtClean="0"/>
              <a:t>圖說：第五層第五層第五層第五層第五層</a:t>
            </a:r>
          </a:p>
        </p:txBody>
      </p:sp>
      <p:sp>
        <p:nvSpPr>
          <p:cNvPr id="1030" name="Rectangle 6">
            <a:hlinkClick r:id="" action="ppaction://noaction"/>
          </p:cNvPr>
          <p:cNvSpPr>
            <a:spLocks noChangeArrowheads="1"/>
          </p:cNvSpPr>
          <p:nvPr/>
        </p:nvSpPr>
        <p:spPr bwMode="auto">
          <a:xfrm>
            <a:off x="8534400" y="14779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smtClean="0">
                <a:solidFill>
                  <a:srgbClr val="777777"/>
                </a:solidFill>
                <a:latin typeface="Arial" charset="0"/>
                <a:ea typeface="新細明體" charset="-120"/>
              </a:rPr>
              <a:t>4-2</a:t>
            </a:r>
            <a:endParaRPr lang="en-US" altLang="zh-TW" b="1" dirty="0">
              <a:solidFill>
                <a:srgbClr val="777777"/>
              </a:solidFill>
              <a:latin typeface="Arial" charset="0"/>
              <a:ea typeface="新細明體" charset="-120"/>
            </a:endParaRP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sp>
        <p:nvSpPr>
          <p:cNvPr id="1032" name="Rectangle 13">
            <a:hlinkClick r:id="" action="ppaction://noaction"/>
          </p:cNvPr>
          <p:cNvSpPr>
            <a:spLocks noChangeArrowheads="1"/>
          </p:cNvSpPr>
          <p:nvPr userDrawn="1"/>
        </p:nvSpPr>
        <p:spPr bwMode="auto">
          <a:xfrm>
            <a:off x="8534400" y="1922463"/>
            <a:ext cx="609600" cy="287337"/>
          </a:xfrm>
          <a:prstGeom prst="rect">
            <a:avLst/>
          </a:prstGeom>
          <a:solidFill>
            <a:schemeClr val="folHlink"/>
          </a:solidFill>
          <a:ln w="9525" algn="ctr">
            <a:noFill/>
            <a:miter lim="800000"/>
            <a:headEnd/>
            <a:tailEnd/>
          </a:ln>
        </p:spPr>
        <p:txBody>
          <a:bodyPr wrap="none" anchor="ctr"/>
          <a:lstStyle/>
          <a:p>
            <a:pPr algn="ctr">
              <a:lnSpc>
                <a:spcPct val="100000"/>
              </a:lnSpc>
              <a:spcBef>
                <a:spcPts val="600"/>
              </a:spcBef>
              <a:defRPr/>
            </a:pPr>
            <a:r>
              <a:rPr lang="en-US" altLang="zh-TW" b="1" dirty="0" smtClean="0">
                <a:solidFill>
                  <a:srgbClr val="777777"/>
                </a:solidFill>
                <a:latin typeface="Arial" charset="0"/>
                <a:ea typeface="新細明體" charset="-120"/>
              </a:rPr>
              <a:t>4-3</a:t>
            </a:r>
            <a:endParaRPr lang="en-US" altLang="zh-TW" b="1" dirty="0">
              <a:solidFill>
                <a:srgbClr val="777777"/>
              </a:solidFill>
              <a:latin typeface="Arial" charset="0"/>
              <a:ea typeface="新細明體" charset="-120"/>
            </a:endParaRPr>
          </a:p>
        </p:txBody>
      </p:sp>
      <p:sp>
        <p:nvSpPr>
          <p:cNvPr id="1033" name="Rectangle 14">
            <a:hlinkClick r:id="" action="ppaction://noaction"/>
          </p:cNvPr>
          <p:cNvSpPr>
            <a:spLocks noChangeArrowheads="1"/>
          </p:cNvSpPr>
          <p:nvPr userDrawn="1"/>
        </p:nvSpPr>
        <p:spPr bwMode="auto">
          <a:xfrm>
            <a:off x="8534400" y="2368550"/>
            <a:ext cx="609600" cy="287338"/>
          </a:xfrm>
          <a:prstGeom prst="rect">
            <a:avLst/>
          </a:prstGeom>
          <a:solidFill>
            <a:srgbClr val="003366"/>
          </a:solidFill>
          <a:ln w="9525" algn="ctr">
            <a:noFill/>
            <a:miter lim="800000"/>
            <a:headEnd/>
            <a:tailEnd/>
          </a:ln>
        </p:spPr>
        <p:txBody>
          <a:bodyPr wrap="none" anchor="ctr"/>
          <a:lstStyle/>
          <a:p>
            <a:pPr algn="ctr" rtl="0" fontAlgn="base">
              <a:spcBef>
                <a:spcPct val="0"/>
              </a:spcBef>
              <a:spcAft>
                <a:spcPct val="0"/>
              </a:spcAft>
              <a:defRPr/>
            </a:pPr>
            <a:r>
              <a:rPr kumimoji="1" lang="en-US" altLang="zh-TW" b="1" kern="1200" dirty="0" smtClean="0">
                <a:solidFill>
                  <a:schemeClr val="bg1"/>
                </a:solidFill>
                <a:latin typeface="Arial" charset="0"/>
                <a:ea typeface="新細明體" charset="-120"/>
                <a:cs typeface="+mn-cs"/>
              </a:rPr>
              <a:t>4-4</a:t>
            </a:r>
            <a:endParaRPr kumimoji="1" lang="en-US" altLang="zh-TW" b="1" kern="1200" dirty="0">
              <a:solidFill>
                <a:schemeClr val="bg1"/>
              </a:solidFill>
              <a:latin typeface="Arial" charset="0"/>
              <a:ea typeface="新細明體" charset="-120"/>
              <a:cs typeface="+mn-cs"/>
            </a:endParaRPr>
          </a:p>
        </p:txBody>
      </p:sp>
      <p:pic>
        <p:nvPicPr>
          <p:cNvPr id="53259" name="Picture 29" descr="Icon-01">
            <a:hlinkClick r:id="" action="ppaction://hlinkshowjump?jump=firstslide"/>
          </p:cNvPr>
          <p:cNvPicPr>
            <a:picLocks noChangeAspect="1" noChangeArrowheads="1"/>
          </p:cNvPicPr>
          <p:nvPr userDrawn="1"/>
        </p:nvPicPr>
        <p:blipFill>
          <a:blip r:embed="rId14"/>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5"/>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6"/>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17"/>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18"/>
          <a:srcRect/>
          <a:stretch>
            <a:fillRect/>
          </a:stretch>
        </p:blipFill>
        <p:spPr bwMode="auto">
          <a:xfrm>
            <a:off x="8737600" y="6523038"/>
            <a:ext cx="338138" cy="301625"/>
          </a:xfrm>
          <a:prstGeom prst="rect">
            <a:avLst/>
          </a:prstGeom>
          <a:noFill/>
          <a:ln w="9525">
            <a:noFill/>
            <a:miter lim="800000"/>
            <a:headEnd/>
            <a:tailEnd/>
          </a:ln>
        </p:spPr>
      </p:pic>
      <p:sp>
        <p:nvSpPr>
          <p:cNvPr id="26" name="Rectangle 5">
            <a:hlinkClick r:id="" action="ppaction://noaction"/>
          </p:cNvPr>
          <p:cNvSpPr>
            <a:spLocks noChangeArrowheads="1"/>
          </p:cNvSpPr>
          <p:nvPr userDrawn="1"/>
        </p:nvSpPr>
        <p:spPr bwMode="auto">
          <a:xfrm>
            <a:off x="8534400" y="1033463"/>
            <a:ext cx="609600" cy="287337"/>
          </a:xfrm>
          <a:prstGeom prst="rect">
            <a:avLst/>
          </a:prstGeom>
          <a:solidFill>
            <a:schemeClr val="folHlink"/>
          </a:solidFill>
          <a:ln w="9525" algn="ctr">
            <a:noFill/>
            <a:miter lim="800000"/>
            <a:headEnd/>
            <a:tailEnd/>
          </a:ln>
        </p:spPr>
        <p:txBody>
          <a:bodyPr wrap="none" anchor="ctr"/>
          <a:lstStyle/>
          <a:p>
            <a:pPr algn="ctr" rtl="0" fontAlgn="base">
              <a:spcBef>
                <a:spcPct val="0"/>
              </a:spcBef>
              <a:spcAft>
                <a:spcPct val="0"/>
              </a:spcAft>
              <a:defRPr/>
            </a:pPr>
            <a:r>
              <a:rPr kumimoji="1" lang="en-US" altLang="zh-TW" b="1" kern="1200" dirty="0" smtClean="0">
                <a:solidFill>
                  <a:srgbClr val="777777"/>
                </a:solidFill>
                <a:latin typeface="Arial" charset="0"/>
                <a:ea typeface="新細明體" charset="-120"/>
                <a:cs typeface="+mn-cs"/>
              </a:rPr>
              <a:t>4-1</a:t>
            </a:r>
            <a:endParaRPr kumimoji="1" lang="en-US" altLang="zh-TW" b="1" kern="1200" dirty="0">
              <a:solidFill>
                <a:srgbClr val="777777"/>
              </a:solidFill>
              <a:latin typeface="Arial" charset="0"/>
              <a:ea typeface="新細明體" charset="-120"/>
              <a:cs typeface="+mn-cs"/>
            </a:endParaRPr>
          </a:p>
        </p:txBody>
      </p:sp>
      <p:sp>
        <p:nvSpPr>
          <p:cNvPr id="20" name="Rectangle 14">
            <a:hlinkClick r:id="" action="ppaction://noaction"/>
          </p:cNvPr>
          <p:cNvSpPr>
            <a:spLocks noChangeArrowheads="1"/>
          </p:cNvSpPr>
          <p:nvPr userDrawn="1"/>
        </p:nvSpPr>
        <p:spPr bwMode="auto">
          <a:xfrm>
            <a:off x="8522906" y="2814234"/>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smtClean="0">
                <a:solidFill>
                  <a:srgbClr val="777777"/>
                </a:solidFill>
                <a:latin typeface="Arial" charset="0"/>
                <a:ea typeface="新細明體" charset="-120"/>
              </a:rPr>
              <a:t>4-5</a:t>
            </a:r>
            <a:endParaRPr lang="en-US" altLang="zh-TW" b="1" dirty="0">
              <a:solidFill>
                <a:srgbClr val="777777"/>
              </a:solidFill>
              <a:latin typeface="Arial" charset="0"/>
              <a:ea typeface="新細明體" charset="-120"/>
            </a:endParaRPr>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ransition advClick="0">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lnSpc>
          <a:spcPct val="150000"/>
        </a:lnSpc>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50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smtClean="0">
                <a:solidFill>
                  <a:schemeClr val="tx1"/>
                </a:solidFill>
              </a:rPr>
              <a:t>頁</a:t>
            </a:r>
            <a:endParaRPr lang="zh-TW" altLang="en-US" b="0" smtClean="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smtClean="0"/>
              <a:t>小小節按一下以編輯母片以編輯母片以編輯母片以編輯母片以編輯母片</a:t>
            </a:r>
          </a:p>
          <a:p>
            <a:pPr lvl="1"/>
            <a:r>
              <a:rPr lang="zh-TW" altLang="en-US" dirty="0" smtClean="0"/>
              <a:t>一般內文</a:t>
            </a:r>
            <a:r>
              <a:rPr lang="en-US" altLang="zh-TW" dirty="0" smtClean="0"/>
              <a:t>(</a:t>
            </a:r>
            <a:r>
              <a:rPr lang="zh-TW" altLang="en-US" dirty="0" smtClean="0"/>
              <a:t>按一次</a:t>
            </a:r>
            <a:r>
              <a:rPr lang="en-US" altLang="zh-TW" dirty="0" smtClean="0"/>
              <a:t>Tab</a:t>
            </a:r>
            <a:r>
              <a:rPr lang="zh-TW" altLang="en-US" dirty="0" smtClean="0"/>
              <a:t>空</a:t>
            </a:r>
            <a:r>
              <a:rPr lang="en-US" altLang="zh-TW" dirty="0" smtClean="0"/>
              <a:t>2</a:t>
            </a:r>
            <a:r>
              <a:rPr lang="zh-TW" altLang="en-US" dirty="0" smtClean="0"/>
              <a:t>格</a:t>
            </a:r>
            <a:r>
              <a:rPr lang="en-US" altLang="zh-TW" dirty="0" smtClean="0"/>
              <a:t>)</a:t>
            </a:r>
            <a:r>
              <a:rPr lang="zh-TW" altLang="en-US" dirty="0" smtClean="0"/>
              <a:t>第二層第二層第二層第二層第二層第二層第二層第二層第二層</a:t>
            </a:r>
          </a:p>
          <a:p>
            <a:pPr lvl="2"/>
            <a:r>
              <a:rPr lang="en-US" altLang="zh-TW" dirty="0" smtClean="0"/>
              <a:t>n.</a:t>
            </a:r>
            <a:r>
              <a:rPr lang="zh-TW" altLang="en-US" dirty="0" smtClean="0"/>
              <a:t>第三層第三層第三層第三層第三層第三層第三層第三層第三層第三層第三層第三層</a:t>
            </a:r>
          </a:p>
          <a:p>
            <a:pPr lvl="3"/>
            <a:r>
              <a:rPr lang="zh-TW" altLang="en-US" dirty="0" smtClean="0"/>
              <a:t>第四層第四層第四層第四層第四層第四層第四層第四層第四層第四層第四層</a:t>
            </a:r>
          </a:p>
          <a:p>
            <a:pPr lvl="4"/>
            <a:r>
              <a:rPr lang="zh-TW" altLang="en-US" dirty="0" smtClean="0"/>
              <a:t>圖說：第五層第五層第五層第五層第五層</a:t>
            </a:r>
          </a:p>
        </p:txBody>
      </p:sp>
      <p:sp>
        <p:nvSpPr>
          <p:cNvPr id="1030" name="Rectangle 6">
            <a:hlinkClick r:id="" action="ppaction://noaction"/>
          </p:cNvPr>
          <p:cNvSpPr>
            <a:spLocks noChangeArrowheads="1"/>
          </p:cNvSpPr>
          <p:nvPr/>
        </p:nvSpPr>
        <p:spPr bwMode="auto">
          <a:xfrm>
            <a:off x="8534400" y="14779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smtClean="0">
                <a:solidFill>
                  <a:srgbClr val="777777"/>
                </a:solidFill>
                <a:latin typeface="Arial" charset="0"/>
                <a:ea typeface="新細明體" charset="-120"/>
              </a:rPr>
              <a:t>4-2</a:t>
            </a:r>
            <a:endParaRPr lang="en-US" altLang="zh-TW" b="1" dirty="0">
              <a:solidFill>
                <a:srgbClr val="777777"/>
              </a:solidFill>
              <a:latin typeface="Arial" charset="0"/>
              <a:ea typeface="新細明體" charset="-120"/>
            </a:endParaRP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sp>
        <p:nvSpPr>
          <p:cNvPr id="1032" name="Rectangle 13">
            <a:hlinkClick r:id="" action="ppaction://noaction"/>
          </p:cNvPr>
          <p:cNvSpPr>
            <a:spLocks noChangeArrowheads="1"/>
          </p:cNvSpPr>
          <p:nvPr userDrawn="1"/>
        </p:nvSpPr>
        <p:spPr bwMode="auto">
          <a:xfrm>
            <a:off x="8534400" y="1922463"/>
            <a:ext cx="609600" cy="287337"/>
          </a:xfrm>
          <a:prstGeom prst="rect">
            <a:avLst/>
          </a:prstGeom>
          <a:solidFill>
            <a:schemeClr val="folHlink"/>
          </a:solidFill>
          <a:ln w="9525" algn="ctr">
            <a:noFill/>
            <a:miter lim="800000"/>
            <a:headEnd/>
            <a:tailEnd/>
          </a:ln>
        </p:spPr>
        <p:txBody>
          <a:bodyPr wrap="none" anchor="ctr"/>
          <a:lstStyle/>
          <a:p>
            <a:pPr algn="ctr">
              <a:lnSpc>
                <a:spcPct val="100000"/>
              </a:lnSpc>
              <a:spcBef>
                <a:spcPts val="600"/>
              </a:spcBef>
              <a:defRPr/>
            </a:pPr>
            <a:r>
              <a:rPr lang="en-US" altLang="zh-TW" b="1" dirty="0" smtClean="0">
                <a:solidFill>
                  <a:srgbClr val="777777"/>
                </a:solidFill>
                <a:latin typeface="Arial" charset="0"/>
                <a:ea typeface="新細明體" charset="-120"/>
              </a:rPr>
              <a:t>4-3</a:t>
            </a:r>
            <a:endParaRPr lang="en-US" altLang="zh-TW" b="1" dirty="0">
              <a:solidFill>
                <a:srgbClr val="777777"/>
              </a:solidFill>
              <a:latin typeface="Arial" charset="0"/>
              <a:ea typeface="新細明體" charset="-120"/>
            </a:endParaRPr>
          </a:p>
        </p:txBody>
      </p:sp>
      <p:sp>
        <p:nvSpPr>
          <p:cNvPr id="1033" name="Rectangle 14">
            <a:hlinkClick r:id="" action="ppaction://noaction"/>
          </p:cNvPr>
          <p:cNvSpPr>
            <a:spLocks noChangeArrowheads="1"/>
          </p:cNvSpPr>
          <p:nvPr userDrawn="1"/>
        </p:nvSpPr>
        <p:spPr bwMode="auto">
          <a:xfrm>
            <a:off x="8534400" y="2368550"/>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smtClean="0">
                <a:solidFill>
                  <a:srgbClr val="777777"/>
                </a:solidFill>
                <a:latin typeface="Arial" charset="0"/>
                <a:ea typeface="新細明體" charset="-120"/>
              </a:rPr>
              <a:t>4-4</a:t>
            </a:r>
            <a:endParaRPr lang="en-US" altLang="zh-TW" b="1" dirty="0">
              <a:solidFill>
                <a:srgbClr val="777777"/>
              </a:solidFill>
              <a:latin typeface="Arial" charset="0"/>
              <a:ea typeface="新細明體" charset="-120"/>
            </a:endParaRPr>
          </a:p>
        </p:txBody>
      </p:sp>
      <p:pic>
        <p:nvPicPr>
          <p:cNvPr id="53259" name="Picture 29" descr="Icon-01">
            <a:hlinkClick r:id="" action="ppaction://hlinkshowjump?jump=firstslide"/>
          </p:cNvPr>
          <p:cNvPicPr>
            <a:picLocks noChangeAspect="1" noChangeArrowheads="1"/>
          </p:cNvPicPr>
          <p:nvPr userDrawn="1"/>
        </p:nvPicPr>
        <p:blipFill>
          <a:blip r:embed="rId14"/>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5"/>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6"/>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17"/>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18"/>
          <a:srcRect/>
          <a:stretch>
            <a:fillRect/>
          </a:stretch>
        </p:blipFill>
        <p:spPr bwMode="auto">
          <a:xfrm>
            <a:off x="8737600" y="6523038"/>
            <a:ext cx="338138" cy="301625"/>
          </a:xfrm>
          <a:prstGeom prst="rect">
            <a:avLst/>
          </a:prstGeom>
          <a:noFill/>
          <a:ln w="9525">
            <a:noFill/>
            <a:miter lim="800000"/>
            <a:headEnd/>
            <a:tailEnd/>
          </a:ln>
        </p:spPr>
      </p:pic>
      <p:sp>
        <p:nvSpPr>
          <p:cNvPr id="26" name="Rectangle 5">
            <a:hlinkClick r:id="" action="ppaction://noaction"/>
          </p:cNvPr>
          <p:cNvSpPr>
            <a:spLocks noChangeArrowheads="1"/>
          </p:cNvSpPr>
          <p:nvPr userDrawn="1"/>
        </p:nvSpPr>
        <p:spPr bwMode="auto">
          <a:xfrm>
            <a:off x="8534400" y="1033463"/>
            <a:ext cx="609600" cy="287337"/>
          </a:xfrm>
          <a:prstGeom prst="rect">
            <a:avLst/>
          </a:prstGeom>
          <a:solidFill>
            <a:schemeClr val="folHlink"/>
          </a:solidFill>
          <a:ln w="9525" algn="ctr">
            <a:noFill/>
            <a:miter lim="800000"/>
            <a:headEnd/>
            <a:tailEnd/>
          </a:ln>
        </p:spPr>
        <p:txBody>
          <a:bodyPr wrap="none" anchor="ctr"/>
          <a:lstStyle/>
          <a:p>
            <a:pPr algn="ctr" rtl="0" fontAlgn="base">
              <a:lnSpc>
                <a:spcPct val="100000"/>
              </a:lnSpc>
              <a:spcBef>
                <a:spcPts val="600"/>
              </a:spcBef>
              <a:spcAft>
                <a:spcPct val="0"/>
              </a:spcAft>
              <a:defRPr/>
            </a:pPr>
            <a:r>
              <a:rPr kumimoji="1" lang="en-US" altLang="zh-TW" b="1" kern="1200" dirty="0" smtClean="0">
                <a:solidFill>
                  <a:srgbClr val="777777"/>
                </a:solidFill>
                <a:latin typeface="Arial" charset="0"/>
                <a:ea typeface="新細明體" charset="-120"/>
                <a:cs typeface="+mn-cs"/>
              </a:rPr>
              <a:t>4-1</a:t>
            </a:r>
            <a:endParaRPr kumimoji="1" lang="en-US" altLang="zh-TW" b="1" kern="1200" dirty="0">
              <a:solidFill>
                <a:srgbClr val="777777"/>
              </a:solidFill>
              <a:latin typeface="Arial" charset="0"/>
              <a:ea typeface="新細明體" charset="-120"/>
              <a:cs typeface="+mn-cs"/>
            </a:endParaRPr>
          </a:p>
        </p:txBody>
      </p:sp>
      <p:sp>
        <p:nvSpPr>
          <p:cNvPr id="20" name="Rectangle 14">
            <a:hlinkClick r:id="" action="ppaction://noaction"/>
          </p:cNvPr>
          <p:cNvSpPr>
            <a:spLocks noChangeArrowheads="1"/>
          </p:cNvSpPr>
          <p:nvPr userDrawn="1"/>
        </p:nvSpPr>
        <p:spPr bwMode="auto">
          <a:xfrm>
            <a:off x="8522906" y="2814234"/>
            <a:ext cx="609600" cy="287338"/>
          </a:xfrm>
          <a:prstGeom prst="rect">
            <a:avLst/>
          </a:prstGeom>
          <a:solidFill>
            <a:srgbClr val="003366"/>
          </a:solidFill>
          <a:ln w="9525" algn="ctr">
            <a:noFill/>
            <a:miter lim="800000"/>
            <a:headEnd/>
            <a:tailEnd/>
          </a:ln>
        </p:spPr>
        <p:txBody>
          <a:bodyPr wrap="none" anchor="ctr"/>
          <a:lstStyle/>
          <a:p>
            <a:pPr algn="ctr" rtl="0" fontAlgn="base">
              <a:spcBef>
                <a:spcPct val="0"/>
              </a:spcBef>
              <a:spcAft>
                <a:spcPct val="0"/>
              </a:spcAft>
              <a:defRPr/>
            </a:pPr>
            <a:r>
              <a:rPr kumimoji="1" lang="en-US" altLang="zh-TW" b="1" kern="1200" dirty="0" smtClean="0">
                <a:solidFill>
                  <a:schemeClr val="bg1"/>
                </a:solidFill>
                <a:latin typeface="Arial" charset="0"/>
                <a:ea typeface="新細明體" charset="-120"/>
                <a:cs typeface="+mn-cs"/>
              </a:rPr>
              <a:t>4-5</a:t>
            </a:r>
            <a:endParaRPr kumimoji="1" lang="en-US" altLang="zh-TW" b="1" kern="1200" dirty="0">
              <a:solidFill>
                <a:schemeClr val="bg1"/>
              </a:solidFill>
              <a:latin typeface="Arial" charset="0"/>
              <a:ea typeface="新細明體" charset="-120"/>
              <a:cs typeface="+mn-cs"/>
            </a:endParaRPr>
          </a:p>
        </p:txBody>
      </p:sp>
    </p:spTree>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ransition advClick="0">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lnSpc>
          <a:spcPct val="150000"/>
        </a:lnSpc>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50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smtClean="0">
                <a:solidFill>
                  <a:schemeClr val="tx1"/>
                </a:solidFill>
              </a:rPr>
              <a:t>頁</a:t>
            </a:r>
            <a:endParaRPr lang="zh-TW" altLang="en-US" b="0" smtClean="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小小節按一下以編輯母片以編輯母片以編輯母片以編輯母片以編輯母片</a:t>
            </a:r>
          </a:p>
          <a:p>
            <a:pPr lvl="1"/>
            <a:r>
              <a:rPr lang="zh-TW" altLang="en-US" smtClean="0"/>
              <a:t>一般內文</a:t>
            </a:r>
            <a:r>
              <a:rPr lang="en-US" altLang="zh-TW" smtClean="0"/>
              <a:t>(</a:t>
            </a:r>
            <a:r>
              <a:rPr lang="zh-TW" altLang="en-US" smtClean="0"/>
              <a:t>按一次</a:t>
            </a:r>
            <a:r>
              <a:rPr lang="en-US" altLang="zh-TW" smtClean="0"/>
              <a:t>Tab</a:t>
            </a:r>
            <a:r>
              <a:rPr lang="zh-TW" altLang="en-US" smtClean="0"/>
              <a:t>空</a:t>
            </a:r>
            <a:r>
              <a:rPr lang="en-US" altLang="zh-TW" smtClean="0"/>
              <a:t>2</a:t>
            </a:r>
            <a:r>
              <a:rPr lang="zh-TW" altLang="en-US" smtClean="0"/>
              <a:t>格</a:t>
            </a:r>
            <a:r>
              <a:rPr lang="en-US" altLang="zh-TW" smtClean="0"/>
              <a:t>)</a:t>
            </a:r>
            <a:r>
              <a:rPr lang="zh-TW" altLang="en-US" smtClean="0"/>
              <a:t>第二層第二層第二層第二層第二層第二層第二層第二層第二層</a:t>
            </a:r>
          </a:p>
          <a:p>
            <a:pPr lvl="2"/>
            <a:r>
              <a:rPr lang="en-US" altLang="zh-TW" smtClean="0"/>
              <a:t>n.</a:t>
            </a:r>
            <a:r>
              <a:rPr lang="zh-TW" altLang="en-US" smtClean="0"/>
              <a:t>第三層第三層第三層第三層第三層第三層第三層第三層第三層第三層第三層第三層</a:t>
            </a:r>
          </a:p>
          <a:p>
            <a:pPr lvl="3"/>
            <a:r>
              <a:rPr lang="zh-TW" altLang="en-US" smtClean="0"/>
              <a:t>第四層第四層第四層第四層第四層第四層第四層第四層第四層第四層第四層</a:t>
            </a:r>
          </a:p>
          <a:p>
            <a:pPr lvl="4"/>
            <a:r>
              <a:rPr lang="zh-TW" altLang="en-US" smtClean="0"/>
              <a:t>圖說：第五層第五層第五層第五層第五層</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pic>
        <p:nvPicPr>
          <p:cNvPr id="53259" name="Picture 29" descr="Icon-01">
            <a:hlinkClick r:id="" action="ppaction://hlinkshowjump?jump=firstslide"/>
          </p:cNvPr>
          <p:cNvPicPr>
            <a:picLocks noChangeAspect="1" noChangeArrowheads="1"/>
          </p:cNvPicPr>
          <p:nvPr userDrawn="1"/>
        </p:nvPicPr>
        <p:blipFill>
          <a:blip r:embed="rId14"/>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5"/>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6"/>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17"/>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18"/>
          <a:srcRect/>
          <a:stretch>
            <a:fillRect/>
          </a:stretch>
        </p:blipFill>
        <p:spPr bwMode="auto">
          <a:xfrm>
            <a:off x="8737600" y="6523038"/>
            <a:ext cx="338138" cy="301625"/>
          </a:xfrm>
          <a:prstGeom prst="rect">
            <a:avLst/>
          </a:prstGeom>
          <a:noFill/>
          <a:ln w="9525">
            <a:noFill/>
            <a:miter lim="800000"/>
            <a:headEnd/>
            <a:tailEnd/>
          </a:ln>
        </p:spPr>
      </p:pic>
    </p:spTree>
    <p:extLst>
      <p:ext uri="{BB962C8B-B14F-4D97-AF65-F5344CB8AC3E}">
        <p14:creationId xmlns:p14="http://schemas.microsoft.com/office/powerpoint/2010/main" val="2017872959"/>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ransition advClick="0">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BNPkabExNv0" TargetMode="External"/><Relationship Id="rId2" Type="http://schemas.openxmlformats.org/officeDocument/2006/relationships/image" Target="../media/image17.png"/><Relationship Id="rId1" Type="http://schemas.openxmlformats.org/officeDocument/2006/relationships/slideLayout" Target="../slideLayouts/slideLayout35.xml"/><Relationship Id="rId5" Type="http://schemas.openxmlformats.org/officeDocument/2006/relationships/image" Target="../media/image11.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watch?v=KnZEXuMcaC4" TargetMode="External"/><Relationship Id="rId2" Type="http://schemas.openxmlformats.org/officeDocument/2006/relationships/image" Target="../media/image21.png"/><Relationship Id="rId1" Type="http://schemas.openxmlformats.org/officeDocument/2006/relationships/slideLayout" Target="../slideLayouts/slideLayout35.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sW2nxSjf3Zs" TargetMode="External"/><Relationship Id="rId2" Type="http://schemas.openxmlformats.org/officeDocument/2006/relationships/image" Target="../media/image23.png"/><Relationship Id="rId1" Type="http://schemas.openxmlformats.org/officeDocument/2006/relationships/slideLayout" Target="../slideLayouts/slideLayout35.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youtube.com/watch?v=CvQA4ZQj02U" TargetMode="External"/><Relationship Id="rId1" Type="http://schemas.openxmlformats.org/officeDocument/2006/relationships/slideLayout" Target="../slideLayouts/slideLayout35.xml"/><Relationship Id="rId5" Type="http://schemas.openxmlformats.org/officeDocument/2006/relationships/hyperlink" Target="https://www.youtube.com/watch?v=yndn0HIrIZY" TargetMode="Externa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3" Type="http://schemas.openxmlformats.org/officeDocument/2006/relationships/hyperlink" Target="https://www.youtube.com/watch?v=ysH9VGEV6B8" TargetMode="External"/><Relationship Id="rId2" Type="http://schemas.openxmlformats.org/officeDocument/2006/relationships/image" Target="../media/image34.png"/><Relationship Id="rId1" Type="http://schemas.openxmlformats.org/officeDocument/2006/relationships/slideLayout" Target="../slideLayouts/slideLayout35.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youtube.com/watch?v=0efasdOF2S0" TargetMode="External"/><Relationship Id="rId1" Type="http://schemas.openxmlformats.org/officeDocument/2006/relationships/slideLayout" Target="../slideLayouts/slideLayout35.xml"/><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www.youtube.com/watch?v=hPgNUR8EK1k" TargetMode="Externa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youtube.com/watch?v=-ZFO1wC4ueM" TargetMode="Externa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84202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lvl="0" indent="0" eaLnBrk="1">
              <a:lnSpc>
                <a:spcPct val="100000"/>
              </a:lnSpc>
              <a:buNone/>
            </a:pPr>
            <a:r>
              <a:rPr kumimoji="1" lang="zh-TW" altLang="en-US" sz="2400" b="0" dirty="0" smtClean="0">
                <a:solidFill>
                  <a:srgbClr val="000000"/>
                </a:solidFill>
                <a:latin typeface="Times New Roman" pitchFamily="18" charset="0"/>
                <a:ea typeface="標楷體" pitchFamily="65" charset="-120"/>
              </a:rPr>
              <a:t>        潛在</a:t>
            </a:r>
            <a:r>
              <a:rPr kumimoji="1" lang="zh-TW" altLang="en-US" sz="2400" b="0" dirty="0">
                <a:solidFill>
                  <a:srgbClr val="000000"/>
                </a:solidFill>
                <a:latin typeface="Times New Roman" pitchFamily="18" charset="0"/>
                <a:ea typeface="標楷體" pitchFamily="65" charset="-120"/>
              </a:rPr>
              <a:t>問題，像軟體的可靠性，是否能在不同的天氣類型下不受影響，或是在車輛數量龐大的情況下，是否受到干擾；資訊安全性，是否會遭到駭客侵入系統，影響行車安全，也失去個人隱私。</a:t>
            </a:r>
          </a:p>
          <a:p>
            <a:pPr marL="0" indent="0">
              <a:buNone/>
            </a:pPr>
            <a:endParaRPr lang="zh-TW" altLang="en-US" dirty="0"/>
          </a:p>
        </p:txBody>
      </p:sp>
    </p:spTree>
    <p:extLst>
      <p:ext uri="{BB962C8B-B14F-4D97-AF65-F5344CB8AC3E}">
        <p14:creationId xmlns:p14="http://schemas.microsoft.com/office/powerpoint/2010/main" val="168356348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179389" y="1341438"/>
            <a:ext cx="8079088" cy="5040312"/>
          </a:xfrm>
        </p:spPr>
        <p:txBody>
          <a:bodyPr/>
          <a:lstStyle/>
          <a:p>
            <a:pPr marL="0" indent="0">
              <a:buNone/>
            </a:pPr>
            <a:r>
              <a:rPr lang="en-US" altLang="zh-TW" dirty="0"/>
              <a:t>8-1-2</a:t>
            </a:r>
            <a:r>
              <a:rPr lang="zh-TW" altLang="en-US" dirty="0"/>
              <a:t>　人工智慧在教育上的</a:t>
            </a:r>
            <a:r>
              <a:rPr lang="zh-TW" altLang="en-US" dirty="0" smtClean="0"/>
              <a:t>應用</a:t>
            </a:r>
            <a:endParaRPr lang="en-US" altLang="zh-TW" dirty="0"/>
          </a:p>
          <a:p>
            <a:pPr marL="0" indent="0">
              <a:lnSpc>
                <a:spcPct val="100000"/>
              </a:lnSpc>
              <a:buNone/>
            </a:pPr>
            <a:r>
              <a:rPr kumimoji="1" lang="en-US" altLang="zh-TW" sz="2400" b="0" dirty="0" smtClean="0">
                <a:solidFill>
                  <a:srgbClr val="000000"/>
                </a:solidFill>
                <a:latin typeface="Times New Roman" pitchFamily="18" charset="0"/>
                <a:ea typeface="標楷體" pitchFamily="65" charset="-120"/>
              </a:rPr>
              <a:t>	</a:t>
            </a:r>
            <a:r>
              <a:rPr kumimoji="1" lang="zh-TW" altLang="en-US" sz="2400" b="0" dirty="0" smtClean="0">
                <a:solidFill>
                  <a:srgbClr val="000000"/>
                </a:solidFill>
                <a:latin typeface="Times New Roman" pitchFamily="18" charset="0"/>
                <a:ea typeface="標楷體" pitchFamily="65" charset="-120"/>
              </a:rPr>
              <a:t>人工智慧</a:t>
            </a:r>
            <a:r>
              <a:rPr kumimoji="1" lang="zh-TW" altLang="en-US" sz="2400" b="0" dirty="0">
                <a:solidFill>
                  <a:srgbClr val="000000"/>
                </a:solidFill>
                <a:latin typeface="Times New Roman" pitchFamily="18" charset="0"/>
                <a:ea typeface="標楷體" pitchFamily="65" charset="-120"/>
              </a:rPr>
              <a:t>在教育方面的運用，目前</a:t>
            </a:r>
            <a:r>
              <a:rPr kumimoji="1" lang="zh-TW" altLang="en-US" sz="2400" b="0" dirty="0" smtClean="0">
                <a:solidFill>
                  <a:srgbClr val="000000"/>
                </a:solidFill>
                <a:latin typeface="Times New Roman" pitchFamily="18" charset="0"/>
                <a:ea typeface="標楷體" pitchFamily="65" charset="-120"/>
              </a:rPr>
              <a:t>大多</a:t>
            </a:r>
            <a:r>
              <a:rPr kumimoji="1" lang="zh-TW" altLang="en-US" sz="2400" b="0" dirty="0">
                <a:solidFill>
                  <a:srgbClr val="000000"/>
                </a:solidFill>
                <a:latin typeface="Times New Roman" pitchFamily="18" charset="0"/>
                <a:ea typeface="標楷體" pitchFamily="65" charset="-120"/>
              </a:rPr>
              <a:t>屬於輔助的腳色。多應用在老師教學時</a:t>
            </a:r>
            <a:r>
              <a:rPr kumimoji="1" lang="zh-TW" altLang="en-US" sz="2400" b="0" dirty="0" smtClean="0">
                <a:solidFill>
                  <a:srgbClr val="000000"/>
                </a:solidFill>
                <a:latin typeface="Times New Roman" pitchFamily="18" charset="0"/>
                <a:ea typeface="標楷體" pitchFamily="65" charset="-120"/>
              </a:rPr>
              <a:t>，透過</a:t>
            </a:r>
            <a:r>
              <a:rPr kumimoji="1" lang="zh-TW" altLang="en-US" sz="2400" b="0" dirty="0">
                <a:solidFill>
                  <a:srgbClr val="000000"/>
                </a:solidFill>
                <a:latin typeface="Times New Roman" pitchFamily="18" charset="0"/>
                <a:ea typeface="標楷體" pitchFamily="65" charset="-120"/>
              </a:rPr>
              <a:t>一些評量，再經由人工智慧分析，讓</a:t>
            </a:r>
            <a:r>
              <a:rPr kumimoji="1" lang="zh-TW" altLang="en-US" sz="2400" b="0" dirty="0" smtClean="0">
                <a:solidFill>
                  <a:srgbClr val="000000"/>
                </a:solidFill>
                <a:latin typeface="Times New Roman" pitchFamily="18" charset="0"/>
                <a:ea typeface="標楷體" pitchFamily="65" charset="-120"/>
              </a:rPr>
              <a:t>老師</a:t>
            </a:r>
            <a:r>
              <a:rPr kumimoji="1" lang="zh-TW" altLang="en-US" sz="2400" b="0" dirty="0">
                <a:solidFill>
                  <a:srgbClr val="000000"/>
                </a:solidFill>
                <a:latin typeface="Times New Roman" pitchFamily="18" charset="0"/>
                <a:ea typeface="標楷體" pitchFamily="65" charset="-120"/>
              </a:rPr>
              <a:t>可以了解學生的學習狀況，透過這些</a:t>
            </a:r>
            <a:r>
              <a:rPr kumimoji="1" lang="zh-TW" altLang="en-US" sz="2400" b="0" dirty="0" smtClean="0">
                <a:solidFill>
                  <a:srgbClr val="000000"/>
                </a:solidFill>
                <a:latin typeface="Times New Roman" pitchFamily="18" charset="0"/>
                <a:ea typeface="標楷體" pitchFamily="65" charset="-120"/>
              </a:rPr>
              <a:t>數據來</a:t>
            </a:r>
            <a:r>
              <a:rPr kumimoji="1" lang="zh-TW" altLang="en-US" sz="2400" b="0" dirty="0">
                <a:solidFill>
                  <a:srgbClr val="000000"/>
                </a:solidFill>
                <a:latin typeface="Times New Roman" pitchFamily="18" charset="0"/>
                <a:ea typeface="標楷體" pitchFamily="65" charset="-120"/>
              </a:rPr>
              <a:t>給予老師們在教學上建議以及輔助</a:t>
            </a:r>
            <a:r>
              <a:rPr kumimoji="1" lang="zh-TW" altLang="en-US" sz="2400" b="0" dirty="0" smtClean="0">
                <a:solidFill>
                  <a:srgbClr val="000000"/>
                </a:solidFill>
                <a:latin typeface="Times New Roman" pitchFamily="18" charset="0"/>
                <a:ea typeface="標楷體" pitchFamily="65" charset="-120"/>
              </a:rPr>
              <a:t>。</a:t>
            </a:r>
            <a:endParaRPr kumimoji="1" lang="en-US" altLang="zh-TW" sz="2400" b="0" dirty="0" smtClean="0">
              <a:solidFill>
                <a:srgbClr val="000000"/>
              </a:solidFill>
              <a:latin typeface="Times New Roman" pitchFamily="18" charset="0"/>
              <a:ea typeface="標楷體" pitchFamily="65" charset="-120"/>
            </a:endParaRPr>
          </a:p>
          <a:p>
            <a:pPr marL="0" indent="0" eaLnBrk="1">
              <a:lnSpc>
                <a:spcPct val="100000"/>
              </a:lnSpc>
              <a:buNone/>
            </a:pPr>
            <a:r>
              <a:rPr kumimoji="1" lang="en-US" altLang="zh-TW" sz="2400" b="0" dirty="0" smtClean="0">
                <a:solidFill>
                  <a:srgbClr val="000000"/>
                </a:solidFill>
                <a:latin typeface="Times New Roman" pitchFamily="18" charset="0"/>
                <a:ea typeface="標楷體" pitchFamily="65" charset="-120"/>
              </a:rPr>
              <a:t>	</a:t>
            </a:r>
            <a:r>
              <a:rPr kumimoji="1" lang="zh-TW" altLang="en-US" sz="2400" b="0" dirty="0" smtClean="0">
                <a:solidFill>
                  <a:srgbClr val="000000"/>
                </a:solidFill>
                <a:latin typeface="Times New Roman" pitchFamily="18" charset="0"/>
                <a:ea typeface="標楷體" pitchFamily="65" charset="-120"/>
              </a:rPr>
              <a:t>目前</a:t>
            </a:r>
            <a:r>
              <a:rPr kumimoji="1" lang="zh-TW" altLang="en-US" sz="2400" b="0" dirty="0">
                <a:solidFill>
                  <a:srgbClr val="000000"/>
                </a:solidFill>
                <a:latin typeface="Times New Roman" pitchFamily="18" charset="0"/>
                <a:ea typeface="標楷體" pitchFamily="65" charset="-120"/>
              </a:rPr>
              <a:t>市面上產品</a:t>
            </a:r>
            <a:r>
              <a:rPr kumimoji="1" lang="en-US" altLang="zh-TW" sz="2400" b="0" dirty="0">
                <a:solidFill>
                  <a:srgbClr val="000000"/>
                </a:solidFill>
                <a:latin typeface="Times New Roman" pitchFamily="18" charset="0"/>
                <a:ea typeface="標楷體" pitchFamily="65" charset="-120"/>
              </a:rPr>
              <a:t>SMART</a:t>
            </a:r>
            <a:r>
              <a:rPr kumimoji="1" lang="zh-TW" altLang="en-US" sz="2400" b="0" dirty="0">
                <a:solidFill>
                  <a:srgbClr val="000000"/>
                </a:solidFill>
                <a:latin typeface="Times New Roman" pitchFamily="18" charset="0"/>
                <a:ea typeface="標楷體" pitchFamily="65" charset="-120"/>
              </a:rPr>
              <a:t> </a:t>
            </a:r>
            <a:r>
              <a:rPr kumimoji="1" lang="en-US" altLang="zh-TW" sz="2400" b="0" dirty="0">
                <a:solidFill>
                  <a:srgbClr val="000000"/>
                </a:solidFill>
                <a:latin typeface="Times New Roman" pitchFamily="18" charset="0"/>
                <a:ea typeface="標楷體" pitchFamily="65" charset="-120"/>
              </a:rPr>
              <a:t>SPARROW</a:t>
            </a:r>
            <a:r>
              <a:rPr kumimoji="1" lang="zh-TW" altLang="en-US" sz="2400" b="0" dirty="0">
                <a:solidFill>
                  <a:srgbClr val="000000"/>
                </a:solidFill>
                <a:latin typeface="Times New Roman" pitchFamily="18" charset="0"/>
                <a:ea typeface="標楷體" pitchFamily="65" charset="-120"/>
              </a:rPr>
              <a:t>、日本東京理科大學也做出一個機器人教師。</a:t>
            </a:r>
            <a:endParaRPr kumimoji="1" lang="en-US" altLang="zh-TW" sz="2400" b="0" dirty="0" smtClean="0">
              <a:solidFill>
                <a:srgbClr val="000000"/>
              </a:solidFill>
              <a:latin typeface="Times New Roman" pitchFamily="18" charset="0"/>
              <a:ea typeface="標楷體" pitchFamily="65" charset="-120"/>
            </a:endParaRPr>
          </a:p>
        </p:txBody>
      </p:sp>
    </p:spTree>
    <p:extLst>
      <p:ext uri="{BB962C8B-B14F-4D97-AF65-F5344CB8AC3E}">
        <p14:creationId xmlns:p14="http://schemas.microsoft.com/office/powerpoint/2010/main" val="312473666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nSpc>
                <a:spcPct val="100000"/>
              </a:lnSpc>
              <a:buNone/>
            </a:pPr>
            <a:endParaRPr lang="zh-TW" altLang="en-US"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6120" y="2020009"/>
            <a:ext cx="4457699" cy="3852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群組 3"/>
          <p:cNvGrpSpPr/>
          <p:nvPr/>
        </p:nvGrpSpPr>
        <p:grpSpPr>
          <a:xfrm>
            <a:off x="5499098" y="4614450"/>
            <a:ext cx="3559969" cy="1104900"/>
            <a:chOff x="5499099" y="5100320"/>
            <a:chExt cx="3559969" cy="1104900"/>
          </a:xfrm>
        </p:grpSpPr>
        <p:pic>
          <p:nvPicPr>
            <p:cNvPr id="6147" name="Picture 3">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99099" y="5100320"/>
              <a:ext cx="3559969"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C:\Users\chwa\Desktop\video.png">
              <a:hlinkClick r:id="rId3"/>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81787" y="5620071"/>
              <a:ext cx="504001" cy="504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00326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nSpc>
                <a:spcPct val="100000"/>
              </a:lnSpc>
              <a:buNone/>
            </a:pPr>
            <a:r>
              <a:rPr kumimoji="1" lang="zh-TW" altLang="en-US" sz="2400" b="0" dirty="0" smtClean="0">
                <a:solidFill>
                  <a:srgbClr val="000000"/>
                </a:solidFill>
                <a:latin typeface="Times New Roman" pitchFamily="18" charset="0"/>
                <a:ea typeface="標楷體" pitchFamily="65" charset="-120"/>
              </a:rPr>
              <a:t>        人工智慧</a:t>
            </a:r>
            <a:r>
              <a:rPr kumimoji="1" lang="zh-TW" altLang="en-US" sz="2400" b="0" dirty="0">
                <a:solidFill>
                  <a:srgbClr val="000000"/>
                </a:solidFill>
                <a:latin typeface="Times New Roman" pitchFamily="18" charset="0"/>
                <a:ea typeface="標楷體" pitchFamily="65" charset="-120"/>
              </a:rPr>
              <a:t>的發展趨勢強烈，進步速度也越來越快。教育方面，朝向如何讓教學內容更多元，讓即時的時事可以</a:t>
            </a:r>
            <a:r>
              <a:rPr kumimoji="1" lang="zh-TW" altLang="en-US" sz="2400" b="0" dirty="0" smtClean="0">
                <a:solidFill>
                  <a:srgbClr val="000000"/>
                </a:solidFill>
                <a:latin typeface="Times New Roman" pitchFamily="18" charset="0"/>
                <a:ea typeface="標楷體" pitchFamily="65" charset="-120"/>
              </a:rPr>
              <a:t>隨時加入</a:t>
            </a:r>
            <a:r>
              <a:rPr kumimoji="1" lang="zh-TW" altLang="en-US" sz="2400" b="0" dirty="0">
                <a:solidFill>
                  <a:srgbClr val="000000"/>
                </a:solidFill>
                <a:latin typeface="Times New Roman" pitchFamily="18" charset="0"/>
                <a:ea typeface="標楷體" pitchFamily="65" charset="-120"/>
              </a:rPr>
              <a:t>到課程中。還有許多問題需要克服。如何</a:t>
            </a:r>
            <a:r>
              <a:rPr kumimoji="1" lang="zh-TW" altLang="en-US" sz="2400" b="0" dirty="0" smtClean="0">
                <a:solidFill>
                  <a:srgbClr val="000000"/>
                </a:solidFill>
                <a:latin typeface="Times New Roman" pitchFamily="18" charset="0"/>
                <a:ea typeface="標楷體" pitchFamily="65" charset="-120"/>
              </a:rPr>
              <a:t>了解學生</a:t>
            </a:r>
            <a:r>
              <a:rPr kumimoji="1" lang="zh-TW" altLang="en-US" sz="2400" b="0" dirty="0">
                <a:solidFill>
                  <a:srgbClr val="000000"/>
                </a:solidFill>
                <a:latin typeface="Times New Roman" pitchFamily="18" charset="0"/>
                <a:ea typeface="標楷體" pitchFamily="65" charset="-120"/>
              </a:rPr>
              <a:t>在學習當下是否了解？當學生發生問題時，如何獲得幫忙？這些人際上的互動、</a:t>
            </a:r>
            <a:r>
              <a:rPr kumimoji="1" lang="zh-TW" altLang="en-US" sz="2400" b="0" dirty="0" smtClean="0">
                <a:solidFill>
                  <a:srgbClr val="000000"/>
                </a:solidFill>
                <a:latin typeface="Times New Roman" pitchFamily="18" charset="0"/>
                <a:ea typeface="標楷體" pitchFamily="65" charset="-120"/>
              </a:rPr>
              <a:t>情感上</a:t>
            </a:r>
            <a:r>
              <a:rPr kumimoji="1" lang="zh-TW" altLang="en-US" sz="2400" b="0" dirty="0">
                <a:solidFill>
                  <a:srgbClr val="000000"/>
                </a:solidFill>
                <a:latin typeface="Times New Roman" pitchFamily="18" charset="0"/>
                <a:ea typeface="標楷體" pitchFamily="65" charset="-120"/>
              </a:rPr>
              <a:t>的交流等</a:t>
            </a:r>
            <a:r>
              <a:rPr kumimoji="1" lang="zh-TW" altLang="en-US" sz="2400" b="0" dirty="0" smtClean="0">
                <a:solidFill>
                  <a:srgbClr val="000000"/>
                </a:solidFill>
                <a:latin typeface="Times New Roman" pitchFamily="18" charset="0"/>
                <a:ea typeface="標楷體" pitchFamily="65" charset="-120"/>
              </a:rPr>
              <a:t>。</a:t>
            </a:r>
            <a:endParaRPr kumimoji="1" lang="en-US" altLang="zh-TW" sz="2400" b="0" dirty="0" smtClean="0">
              <a:solidFill>
                <a:srgbClr val="000000"/>
              </a:solidFill>
              <a:latin typeface="Times New Roman" pitchFamily="18" charset="0"/>
              <a:ea typeface="標楷體" pitchFamily="65" charset="-120"/>
            </a:endParaRPr>
          </a:p>
          <a:p>
            <a:pPr marL="0" indent="0">
              <a:lnSpc>
                <a:spcPct val="100000"/>
              </a:lnSpc>
              <a:buNone/>
            </a:pPr>
            <a:r>
              <a:rPr kumimoji="1" lang="zh-TW" altLang="en-US" sz="2400" b="0" dirty="0">
                <a:solidFill>
                  <a:srgbClr val="000000"/>
                </a:solidFill>
                <a:latin typeface="Times New Roman" pitchFamily="18" charset="0"/>
                <a:ea typeface="標楷體" pitchFamily="65" charset="-120"/>
              </a:rPr>
              <a:t> </a:t>
            </a:r>
            <a:r>
              <a:rPr kumimoji="1" lang="en-US" altLang="zh-TW" sz="2400" b="0" dirty="0" smtClean="0">
                <a:solidFill>
                  <a:srgbClr val="000000"/>
                </a:solidFill>
                <a:latin typeface="Times New Roman" pitchFamily="18" charset="0"/>
                <a:ea typeface="標楷體" pitchFamily="65" charset="-120"/>
              </a:rPr>
              <a:t>	</a:t>
            </a:r>
            <a:r>
              <a:rPr kumimoji="1" lang="zh-TW" altLang="en-US" sz="2400" b="0" dirty="0" smtClean="0">
                <a:solidFill>
                  <a:srgbClr val="000000"/>
                </a:solidFill>
                <a:latin typeface="Times New Roman" pitchFamily="18" charset="0"/>
                <a:ea typeface="標楷體" pitchFamily="65" charset="-120"/>
              </a:rPr>
              <a:t>人工智慧</a:t>
            </a:r>
            <a:r>
              <a:rPr kumimoji="1" lang="zh-TW" altLang="en-US" sz="2400" b="0" dirty="0">
                <a:solidFill>
                  <a:srgbClr val="000000"/>
                </a:solidFill>
                <a:latin typeface="Times New Roman" pitchFamily="18" charset="0"/>
                <a:ea typeface="標楷體" pitchFamily="65" charset="-120"/>
              </a:rPr>
              <a:t>教學，可以有考試、學習上的數據分析，對於教師可以有更多時間用在發現學生的問題。</a:t>
            </a:r>
            <a:endParaRPr kumimoji="1" lang="en-US" altLang="zh-TW" sz="2400" b="0" dirty="0">
              <a:solidFill>
                <a:srgbClr val="000000"/>
              </a:solidFill>
              <a:latin typeface="Times New Roman" pitchFamily="18" charset="0"/>
              <a:ea typeface="標楷體" pitchFamily="65" charset="-120"/>
            </a:endParaRPr>
          </a:p>
          <a:p>
            <a:pPr marL="0" indent="0" eaLnBrk="1">
              <a:lnSpc>
                <a:spcPct val="100000"/>
              </a:lnSpc>
              <a:buNone/>
            </a:pPr>
            <a:r>
              <a:rPr kumimoji="1" lang="zh-TW" altLang="en-US" sz="2400" b="0" dirty="0">
                <a:solidFill>
                  <a:srgbClr val="000000"/>
                </a:solidFill>
                <a:latin typeface="Times New Roman" pitchFamily="18" charset="0"/>
                <a:ea typeface="標楷體" pitchFamily="65" charset="-120"/>
              </a:rPr>
              <a:t>        這些人工智慧教學與</a:t>
            </a:r>
            <a:r>
              <a:rPr kumimoji="1" lang="en-US" altLang="zh-TW" sz="2400" b="0" dirty="0">
                <a:solidFill>
                  <a:srgbClr val="000000"/>
                </a:solidFill>
                <a:latin typeface="Times New Roman" pitchFamily="18" charset="0"/>
                <a:ea typeface="標楷體" pitchFamily="65" charset="-120"/>
              </a:rPr>
              <a:t>ICT(</a:t>
            </a:r>
            <a:r>
              <a:rPr kumimoji="1" lang="zh-TW" altLang="en-US" sz="2400" b="0" dirty="0">
                <a:solidFill>
                  <a:srgbClr val="000000"/>
                </a:solidFill>
                <a:latin typeface="Times New Roman" pitchFamily="18" charset="0"/>
                <a:ea typeface="標楷體" pitchFamily="65" charset="-120"/>
              </a:rPr>
              <a:t>資訊與通信科技</a:t>
            </a:r>
            <a:r>
              <a:rPr kumimoji="1" lang="en-US" altLang="zh-TW" sz="2400" b="0" dirty="0">
                <a:solidFill>
                  <a:srgbClr val="000000"/>
                </a:solidFill>
                <a:latin typeface="Times New Roman" pitchFamily="18" charset="0"/>
                <a:ea typeface="標楷體" pitchFamily="65" charset="-120"/>
              </a:rPr>
              <a:t>Information and Communication</a:t>
            </a:r>
            <a:r>
              <a:rPr kumimoji="1" lang="zh-TW" altLang="en-US" sz="2400" b="0" dirty="0">
                <a:solidFill>
                  <a:srgbClr val="000000"/>
                </a:solidFill>
                <a:latin typeface="Times New Roman" pitchFamily="18" charset="0"/>
                <a:ea typeface="標楷體" pitchFamily="65" charset="-120"/>
              </a:rPr>
              <a:t> </a:t>
            </a:r>
            <a:r>
              <a:rPr kumimoji="1" lang="en-US" altLang="zh-TW" sz="2400" b="0" dirty="0">
                <a:solidFill>
                  <a:srgbClr val="000000"/>
                </a:solidFill>
                <a:latin typeface="Times New Roman" pitchFamily="18" charset="0"/>
                <a:ea typeface="標楷體" pitchFamily="65" charset="-120"/>
              </a:rPr>
              <a:t>Technology</a:t>
            </a:r>
            <a:r>
              <a:rPr kumimoji="1" lang="zh-TW" altLang="en-US" sz="2400" b="0" dirty="0">
                <a:solidFill>
                  <a:srgbClr val="000000"/>
                </a:solidFill>
                <a:latin typeface="Times New Roman" pitchFamily="18" charset="0"/>
                <a:ea typeface="標楷體" pitchFamily="65" charset="-120"/>
              </a:rPr>
              <a:t>，簡稱</a:t>
            </a:r>
            <a:r>
              <a:rPr kumimoji="1" lang="en-US" altLang="zh-TW" sz="2400" b="0" dirty="0">
                <a:solidFill>
                  <a:srgbClr val="000000"/>
                </a:solidFill>
                <a:latin typeface="Times New Roman" pitchFamily="18" charset="0"/>
                <a:ea typeface="標楷體" pitchFamily="65" charset="-120"/>
              </a:rPr>
              <a:t>ICT)</a:t>
            </a:r>
            <a:r>
              <a:rPr kumimoji="1" lang="zh-TW" altLang="en-US" sz="2400" b="0" dirty="0">
                <a:solidFill>
                  <a:srgbClr val="000000"/>
                </a:solidFill>
                <a:latin typeface="Times New Roman" pitchFamily="18" charset="0"/>
                <a:ea typeface="標楷體" pitchFamily="65" charset="-120"/>
              </a:rPr>
              <a:t>結合所帶來的便利，讓家長知道小孩學習內容外，也可以讓學生對於不熟的地方，可以多次複習。</a:t>
            </a:r>
            <a:endParaRPr kumimoji="1" lang="zh-TW" altLang="en-US" sz="2400" b="0" dirty="0">
              <a:solidFill>
                <a:srgbClr val="000000"/>
              </a:solidFill>
              <a:latin typeface="Times New Roman" pitchFamily="18" charset="0"/>
              <a:ea typeface="標楷體" pitchFamily="65" charset="-120"/>
            </a:endParaRPr>
          </a:p>
        </p:txBody>
      </p:sp>
    </p:spTree>
    <p:extLst>
      <p:ext uri="{BB962C8B-B14F-4D97-AF65-F5344CB8AC3E}">
        <p14:creationId xmlns:p14="http://schemas.microsoft.com/office/powerpoint/2010/main" val="94489030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lang="en-US" altLang="zh-TW" dirty="0"/>
              <a:t>8-1-3</a:t>
            </a:r>
            <a:r>
              <a:rPr lang="zh-TW" altLang="en-US" dirty="0"/>
              <a:t>　人工智慧在居家上的</a:t>
            </a:r>
            <a:r>
              <a:rPr lang="zh-TW" altLang="en-US" dirty="0" smtClean="0"/>
              <a:t>應用</a:t>
            </a:r>
            <a:endParaRPr lang="en-US" altLang="zh-TW" dirty="0" smtClean="0"/>
          </a:p>
          <a:p>
            <a:pPr marL="0" indent="0">
              <a:lnSpc>
                <a:spcPct val="100000"/>
              </a:lnSpc>
              <a:buNone/>
            </a:pPr>
            <a:r>
              <a:rPr kumimoji="1" lang="zh-TW" altLang="en-US" sz="2400" b="0" dirty="0" smtClean="0">
                <a:solidFill>
                  <a:srgbClr val="000000"/>
                </a:solidFill>
                <a:latin typeface="Times New Roman" pitchFamily="18" charset="0"/>
                <a:ea typeface="標楷體" pitchFamily="65" charset="-120"/>
              </a:rPr>
              <a:t>        絕大多數</a:t>
            </a:r>
            <a:r>
              <a:rPr kumimoji="1" lang="zh-TW" altLang="en-US" sz="2400" b="0" dirty="0">
                <a:solidFill>
                  <a:srgbClr val="000000"/>
                </a:solidFill>
                <a:latin typeface="Times New Roman" pitchFamily="18" charset="0"/>
                <a:ea typeface="標楷體" pitchFamily="65" charset="-120"/>
              </a:rPr>
              <a:t>的運算都是透過雲端回傳</a:t>
            </a:r>
            <a:r>
              <a:rPr kumimoji="1" lang="zh-TW" altLang="en-US" sz="2400" b="0" dirty="0" smtClean="0">
                <a:solidFill>
                  <a:srgbClr val="000000"/>
                </a:solidFill>
                <a:latin typeface="Times New Roman" pitchFamily="18" charset="0"/>
                <a:ea typeface="標楷體" pitchFamily="65" charset="-120"/>
              </a:rPr>
              <a:t>至伺服器</a:t>
            </a:r>
            <a:r>
              <a:rPr kumimoji="1" lang="zh-TW" altLang="en-US" sz="2400" b="0" dirty="0">
                <a:solidFill>
                  <a:srgbClr val="000000"/>
                </a:solidFill>
                <a:latin typeface="Times New Roman" pitchFamily="18" charset="0"/>
                <a:ea typeface="標楷體" pitchFamily="65" charset="-120"/>
              </a:rPr>
              <a:t>，故對於設備的處理器能力要求並不</a:t>
            </a:r>
            <a:r>
              <a:rPr kumimoji="1" lang="zh-TW" altLang="en-US" sz="2400" b="0" dirty="0" smtClean="0">
                <a:solidFill>
                  <a:srgbClr val="000000"/>
                </a:solidFill>
                <a:latin typeface="Times New Roman" pitchFamily="18" charset="0"/>
                <a:ea typeface="標楷體" pitchFamily="65" charset="-120"/>
              </a:rPr>
              <a:t>高。</a:t>
            </a:r>
            <a:endParaRPr kumimoji="1" lang="en-US" altLang="zh-TW" sz="2400" b="0" dirty="0" smtClean="0">
              <a:solidFill>
                <a:srgbClr val="000000"/>
              </a:solidFill>
              <a:latin typeface="Times New Roman" pitchFamily="18" charset="0"/>
              <a:ea typeface="標楷體" pitchFamily="65" charset="-120"/>
            </a:endParaRPr>
          </a:p>
          <a:p>
            <a:pPr marL="0" indent="0">
              <a:buNone/>
            </a:pPr>
            <a:endParaRPr kumimoji="1" lang="zh-TW" altLang="en-US" sz="2400" b="0" dirty="0">
              <a:solidFill>
                <a:srgbClr val="000000"/>
              </a:solidFill>
              <a:latin typeface="Times New Roman" pitchFamily="18" charset="0"/>
              <a:ea typeface="標楷體" pitchFamily="65" charset="-120"/>
            </a:endParaRPr>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70484" y="3105618"/>
            <a:ext cx="3708400" cy="2929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173001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nSpc>
                <a:spcPct val="100000"/>
              </a:lnSpc>
              <a:buNone/>
            </a:pPr>
            <a:r>
              <a:rPr kumimoji="1" lang="zh-TW" altLang="en-US" sz="2400" b="0" dirty="0" smtClean="0">
                <a:solidFill>
                  <a:srgbClr val="000000"/>
                </a:solidFill>
                <a:latin typeface="Times New Roman" pitchFamily="18" charset="0"/>
                <a:ea typeface="標楷體" pitchFamily="65" charset="-120"/>
              </a:rPr>
              <a:t>        透過</a:t>
            </a:r>
            <a:r>
              <a:rPr kumimoji="1" lang="zh-TW" altLang="en-US" sz="2400" b="0" dirty="0">
                <a:solidFill>
                  <a:srgbClr val="000000"/>
                </a:solidFill>
                <a:latin typeface="Times New Roman" pitchFamily="18" charset="0"/>
                <a:ea typeface="標楷體" pitchFamily="65" charset="-120"/>
              </a:rPr>
              <a:t>不斷的學習以及接收更多外界的資訊來達到更好的回應效果</a:t>
            </a:r>
            <a:r>
              <a:rPr kumimoji="1" lang="zh-TW" altLang="en-US" sz="2400" b="0" dirty="0" smtClean="0">
                <a:solidFill>
                  <a:srgbClr val="000000"/>
                </a:solidFill>
                <a:latin typeface="Times New Roman" pitchFamily="18" charset="0"/>
                <a:ea typeface="標楷體" pitchFamily="65" charset="-120"/>
              </a:rPr>
              <a:t>。</a:t>
            </a:r>
            <a:endParaRPr kumimoji="1" lang="en-US" altLang="zh-TW" sz="2400" b="0" dirty="0" smtClean="0">
              <a:solidFill>
                <a:srgbClr val="000000"/>
              </a:solidFill>
              <a:latin typeface="Times New Roman" pitchFamily="18" charset="0"/>
              <a:ea typeface="標楷體" pitchFamily="65" charset="-120"/>
            </a:endParaRPr>
          </a:p>
          <a:p>
            <a:pPr marL="0" indent="0">
              <a:lnSpc>
                <a:spcPct val="100000"/>
              </a:lnSpc>
              <a:buNone/>
            </a:pPr>
            <a:r>
              <a:rPr kumimoji="1" lang="zh-TW" altLang="en-US" sz="2400" b="0" dirty="0" smtClean="0">
                <a:solidFill>
                  <a:srgbClr val="000000"/>
                </a:solidFill>
                <a:latin typeface="Times New Roman" pitchFamily="18" charset="0"/>
                <a:ea typeface="標楷體" pitchFamily="65" charset="-120"/>
              </a:rPr>
              <a:t>        </a:t>
            </a:r>
            <a:endParaRPr kumimoji="1" lang="en-US" altLang="zh-TW" sz="2400" b="0" dirty="0" smtClean="0">
              <a:solidFill>
                <a:srgbClr val="000000"/>
              </a:solidFill>
              <a:latin typeface="Times New Roman" pitchFamily="18" charset="0"/>
              <a:ea typeface="標楷體" pitchFamily="65" charset="-120"/>
            </a:endParaRPr>
          </a:p>
          <a:p>
            <a:pPr marL="0" indent="0">
              <a:lnSpc>
                <a:spcPct val="100000"/>
              </a:lnSpc>
              <a:buNone/>
            </a:pPr>
            <a:r>
              <a:rPr kumimoji="1" lang="en-US" altLang="zh-TW" sz="2400" b="0" dirty="0">
                <a:solidFill>
                  <a:srgbClr val="000000"/>
                </a:solidFill>
                <a:latin typeface="Times New Roman" pitchFamily="18" charset="0"/>
                <a:ea typeface="標楷體" pitchFamily="65" charset="-120"/>
              </a:rPr>
              <a:t>	</a:t>
            </a:r>
            <a:r>
              <a:rPr kumimoji="1" lang="zh-TW" altLang="en-US" sz="2400" b="0" dirty="0" smtClean="0">
                <a:solidFill>
                  <a:srgbClr val="000000"/>
                </a:solidFill>
                <a:latin typeface="Times New Roman" pitchFamily="18" charset="0"/>
                <a:ea typeface="標楷體" pitchFamily="65" charset="-120"/>
              </a:rPr>
              <a:t>隨機</a:t>
            </a:r>
            <a:r>
              <a:rPr kumimoji="1" lang="zh-TW" altLang="en-US" sz="2400" b="0" dirty="0">
                <a:solidFill>
                  <a:srgbClr val="000000"/>
                </a:solidFill>
                <a:latin typeface="Times New Roman" pitchFamily="18" charset="0"/>
                <a:ea typeface="標楷體" pitchFamily="65" charset="-120"/>
              </a:rPr>
              <a:t>式的掃地機器人，一開始先隨機掃，透過</a:t>
            </a:r>
            <a:r>
              <a:rPr kumimoji="1" lang="zh-TW" altLang="en-US" sz="2400" b="0" dirty="0" smtClean="0">
                <a:solidFill>
                  <a:srgbClr val="000000"/>
                </a:solidFill>
                <a:latin typeface="Times New Roman" pitchFamily="18" charset="0"/>
                <a:ea typeface="標楷體" pitchFamily="65" charset="-120"/>
              </a:rPr>
              <a:t>碰撞</a:t>
            </a:r>
            <a:r>
              <a:rPr kumimoji="1" lang="en-US" altLang="zh-TW" sz="2400" b="0" dirty="0" smtClean="0">
                <a:solidFill>
                  <a:srgbClr val="000000"/>
                </a:solidFill>
                <a:latin typeface="Times New Roman" pitchFamily="18" charset="0"/>
                <a:ea typeface="標楷體" pitchFamily="65" charset="-120"/>
              </a:rPr>
              <a:t>(</a:t>
            </a:r>
            <a:r>
              <a:rPr kumimoji="1" lang="zh-TW" altLang="en-US" sz="2400" b="0" dirty="0" smtClean="0">
                <a:solidFill>
                  <a:srgbClr val="000000"/>
                </a:solidFill>
                <a:latin typeface="Times New Roman" pitchFamily="18" charset="0"/>
                <a:ea typeface="標楷體" pitchFamily="65" charset="-120"/>
              </a:rPr>
              <a:t>或</a:t>
            </a:r>
            <a:r>
              <a:rPr kumimoji="1" lang="zh-TW" altLang="en-US" sz="2400" b="0" dirty="0">
                <a:solidFill>
                  <a:srgbClr val="000000"/>
                </a:solidFill>
                <a:latin typeface="Times New Roman" pitchFamily="18" charset="0"/>
                <a:ea typeface="標楷體" pitchFamily="65" charset="-120"/>
              </a:rPr>
              <a:t>偵測</a:t>
            </a:r>
            <a:r>
              <a:rPr kumimoji="1" lang="en-US" altLang="zh-TW" sz="2400" b="0" dirty="0" smtClean="0">
                <a:solidFill>
                  <a:srgbClr val="000000"/>
                </a:solidFill>
                <a:latin typeface="Times New Roman" pitchFamily="18" charset="0"/>
                <a:ea typeface="標楷體" pitchFamily="65" charset="-120"/>
              </a:rPr>
              <a:t>)</a:t>
            </a:r>
            <a:r>
              <a:rPr kumimoji="1" lang="zh-TW" altLang="en-US" sz="2400" b="0" dirty="0" smtClean="0">
                <a:solidFill>
                  <a:srgbClr val="000000"/>
                </a:solidFill>
                <a:latin typeface="Times New Roman" pitchFamily="18" charset="0"/>
                <a:ea typeface="標楷體" pitchFamily="65" charset="-120"/>
              </a:rPr>
              <a:t>來</a:t>
            </a:r>
            <a:r>
              <a:rPr kumimoji="1" lang="zh-TW" altLang="en-US" sz="2400" b="0" dirty="0">
                <a:solidFill>
                  <a:srgbClr val="000000"/>
                </a:solidFill>
                <a:latin typeface="Times New Roman" pitchFamily="18" charset="0"/>
                <a:ea typeface="標楷體" pitchFamily="65" charset="-120"/>
              </a:rPr>
              <a:t>確認這個室內空間的格局，未來就會更有效率地進行打掃。能透過鏡頭來判斷障礙物是否可以</a:t>
            </a:r>
            <a:r>
              <a:rPr kumimoji="1" lang="zh-TW" altLang="en-US" sz="2400" b="0" dirty="0" smtClean="0">
                <a:solidFill>
                  <a:srgbClr val="000000"/>
                </a:solidFill>
                <a:latin typeface="Times New Roman" pitchFamily="18" charset="0"/>
                <a:ea typeface="標楷體" pitchFamily="65" charset="-120"/>
              </a:rPr>
              <a:t>推開，可以</a:t>
            </a:r>
            <a:r>
              <a:rPr kumimoji="1" lang="zh-TW" altLang="en-US" sz="2400" b="0" dirty="0">
                <a:solidFill>
                  <a:srgbClr val="000000"/>
                </a:solidFill>
                <a:latin typeface="Times New Roman" pitchFamily="18" charset="0"/>
                <a:ea typeface="標楷體" pitchFamily="65" charset="-120"/>
              </a:rPr>
              <a:t>加速室內平面圖的繪製以達到更高的打掃效率</a:t>
            </a:r>
            <a:r>
              <a:rPr kumimoji="1" lang="zh-TW" altLang="en-US" sz="2400" b="0" dirty="0" smtClean="0">
                <a:solidFill>
                  <a:srgbClr val="000000"/>
                </a:solidFill>
                <a:latin typeface="Times New Roman" pitchFamily="18" charset="0"/>
                <a:ea typeface="標楷體" pitchFamily="65" charset="-120"/>
              </a:rPr>
              <a:t>。</a:t>
            </a:r>
            <a:endParaRPr kumimoji="1" lang="en-US" altLang="zh-TW" sz="2400" b="0" dirty="0" smtClean="0">
              <a:solidFill>
                <a:srgbClr val="000000"/>
              </a:solidFill>
              <a:latin typeface="Times New Roman" pitchFamily="18" charset="0"/>
              <a:ea typeface="標楷體" pitchFamily="65" charset="-120"/>
            </a:endParaRPr>
          </a:p>
          <a:p>
            <a:pPr marL="0" indent="0">
              <a:lnSpc>
                <a:spcPct val="100000"/>
              </a:lnSpc>
              <a:buNone/>
            </a:pPr>
            <a:r>
              <a:rPr kumimoji="1" lang="zh-TW" altLang="en-US" sz="2400" b="0" dirty="0">
                <a:solidFill>
                  <a:srgbClr val="000000"/>
                </a:solidFill>
                <a:latin typeface="Times New Roman" pitchFamily="18" charset="0"/>
                <a:ea typeface="標楷體" pitchFamily="65" charset="-120"/>
              </a:rPr>
              <a:t> </a:t>
            </a:r>
            <a:r>
              <a:rPr kumimoji="1" lang="en-US" altLang="zh-TW" sz="2400" b="0" dirty="0" smtClean="0">
                <a:solidFill>
                  <a:srgbClr val="000000"/>
                </a:solidFill>
                <a:latin typeface="Times New Roman" pitchFamily="18" charset="0"/>
                <a:ea typeface="標楷體" pitchFamily="65" charset="-120"/>
              </a:rPr>
              <a:t>	</a:t>
            </a:r>
            <a:endParaRPr kumimoji="1" lang="en-US" altLang="zh-TW" sz="2400" b="0" dirty="0" smtClean="0">
              <a:solidFill>
                <a:srgbClr val="000000"/>
              </a:solidFill>
              <a:latin typeface="Times New Roman" pitchFamily="18" charset="0"/>
              <a:ea typeface="標楷體" pitchFamily="65" charset="-120"/>
            </a:endParaRPr>
          </a:p>
          <a:p>
            <a:pPr marL="0" indent="0">
              <a:lnSpc>
                <a:spcPct val="100000"/>
              </a:lnSpc>
              <a:buNone/>
            </a:pPr>
            <a:r>
              <a:rPr kumimoji="1" lang="en-US" altLang="zh-TW" sz="2400" b="0" dirty="0">
                <a:solidFill>
                  <a:srgbClr val="000000"/>
                </a:solidFill>
                <a:latin typeface="Times New Roman" pitchFamily="18" charset="0"/>
                <a:ea typeface="標楷體" pitchFamily="65" charset="-120"/>
              </a:rPr>
              <a:t>	</a:t>
            </a:r>
            <a:r>
              <a:rPr kumimoji="1" lang="zh-TW" altLang="en-US" sz="2400" b="0" dirty="0" smtClean="0">
                <a:solidFill>
                  <a:srgbClr val="000000"/>
                </a:solidFill>
                <a:latin typeface="Times New Roman" pitchFamily="18" charset="0"/>
                <a:ea typeface="標楷體" pitchFamily="65" charset="-120"/>
              </a:rPr>
              <a:t>居家</a:t>
            </a:r>
            <a:r>
              <a:rPr kumimoji="1" lang="zh-TW" altLang="en-US" sz="2400" b="0" dirty="0">
                <a:solidFill>
                  <a:srgbClr val="000000"/>
                </a:solidFill>
                <a:latin typeface="Times New Roman" pitchFamily="18" charset="0"/>
                <a:ea typeface="標楷體" pitchFamily="65" charset="-120"/>
              </a:rPr>
              <a:t>應用的大方向都是朝著使用人工智慧來當作家裡的管家，能夠替使用者打理家中大小事務這個方向來發展。</a:t>
            </a:r>
          </a:p>
        </p:txBody>
      </p:sp>
    </p:spTree>
    <p:extLst>
      <p:ext uri="{BB962C8B-B14F-4D97-AF65-F5344CB8AC3E}">
        <p14:creationId xmlns:p14="http://schemas.microsoft.com/office/powerpoint/2010/main" val="180215477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lang="en-US" altLang="zh-TW" dirty="0" smtClean="0"/>
              <a:t>8-1-</a:t>
            </a:r>
            <a:r>
              <a:rPr lang="zh-TW" altLang="en-US" dirty="0" smtClean="0"/>
              <a:t> </a:t>
            </a:r>
            <a:r>
              <a:rPr lang="en-US" altLang="zh-TW" dirty="0" smtClean="0"/>
              <a:t>4</a:t>
            </a:r>
            <a:r>
              <a:rPr lang="zh-TW" altLang="en-US" dirty="0"/>
              <a:t>　人工智慧在醫療上的</a:t>
            </a:r>
            <a:r>
              <a:rPr lang="zh-TW" altLang="en-US" dirty="0" smtClean="0"/>
              <a:t>應用</a:t>
            </a:r>
            <a:endParaRPr lang="en-US" altLang="zh-TW" dirty="0" smtClean="0"/>
          </a:p>
          <a:p>
            <a:pPr marL="0" indent="0">
              <a:lnSpc>
                <a:spcPct val="100000"/>
              </a:lnSpc>
              <a:buNone/>
            </a:pPr>
            <a:r>
              <a:rPr kumimoji="1" lang="zh-TW" altLang="en-US" sz="2400" b="0" dirty="0" smtClean="0">
                <a:solidFill>
                  <a:srgbClr val="000000"/>
                </a:solidFill>
                <a:latin typeface="Times New Roman" pitchFamily="18" charset="0"/>
                <a:ea typeface="標楷體" pitchFamily="65" charset="-120"/>
              </a:rPr>
              <a:t>        現在</a:t>
            </a:r>
            <a:r>
              <a:rPr kumimoji="1" lang="zh-TW" altLang="en-US" sz="2400" b="0" dirty="0">
                <a:solidFill>
                  <a:srgbClr val="000000"/>
                </a:solidFill>
                <a:latin typeface="Times New Roman" pitchFamily="18" charset="0"/>
                <a:ea typeface="標楷體" pitchFamily="65" charset="-120"/>
              </a:rPr>
              <a:t>醫療人員嚴重不足，因此為了節省時間，各家醫院都利用自動付費機來取代</a:t>
            </a:r>
            <a:r>
              <a:rPr kumimoji="1" lang="zh-TW" altLang="en-US" sz="2400" b="0" dirty="0" smtClean="0">
                <a:solidFill>
                  <a:srgbClr val="000000"/>
                </a:solidFill>
                <a:latin typeface="Times New Roman" pitchFamily="18" charset="0"/>
                <a:ea typeface="標楷體" pitchFamily="65" charset="-120"/>
              </a:rPr>
              <a:t>櫃台</a:t>
            </a:r>
            <a:r>
              <a:rPr kumimoji="1" lang="zh-TW" altLang="en-US" sz="2400" b="0" dirty="0">
                <a:solidFill>
                  <a:srgbClr val="000000"/>
                </a:solidFill>
                <a:latin typeface="Times New Roman" pitchFamily="18" charset="0"/>
                <a:ea typeface="標楷體" pitchFamily="65" charset="-120"/>
              </a:rPr>
              <a:t>的收費人員、利用中央病床監控系統來減少所需的護理人員</a:t>
            </a:r>
            <a:r>
              <a:rPr kumimoji="1" lang="zh-TW" altLang="en-US" sz="2400" b="0" dirty="0" smtClean="0">
                <a:solidFill>
                  <a:srgbClr val="000000"/>
                </a:solidFill>
                <a:latin typeface="Times New Roman" pitchFamily="18" charset="0"/>
                <a:ea typeface="標楷體" pitchFamily="65" charset="-120"/>
              </a:rPr>
              <a:t>。</a:t>
            </a:r>
            <a:endParaRPr kumimoji="1" lang="en-US" altLang="zh-TW" sz="2400" b="0" dirty="0" smtClean="0">
              <a:solidFill>
                <a:srgbClr val="000000"/>
              </a:solidFill>
              <a:latin typeface="Times New Roman" pitchFamily="18" charset="0"/>
              <a:ea typeface="標楷體" pitchFamily="65" charset="-120"/>
            </a:endParaRPr>
          </a:p>
          <a:p>
            <a:pPr marL="0" indent="0">
              <a:lnSpc>
                <a:spcPct val="100000"/>
              </a:lnSpc>
              <a:buNone/>
              <a:tabLst>
                <a:tab pos="630238" algn="l"/>
                <a:tab pos="8072438" algn="r"/>
              </a:tabLst>
            </a:pPr>
            <a:r>
              <a:rPr kumimoji="1" lang="en-US" altLang="zh-TW" sz="2400" b="0" dirty="0" smtClean="0">
                <a:solidFill>
                  <a:srgbClr val="000000"/>
                </a:solidFill>
                <a:latin typeface="Times New Roman" pitchFamily="18" charset="0"/>
                <a:ea typeface="標楷體" pitchFamily="65" charset="-120"/>
              </a:rPr>
              <a:t>	</a:t>
            </a:r>
            <a:r>
              <a:rPr kumimoji="1" lang="zh-TW" altLang="en-US" sz="2400" b="0" dirty="0" smtClean="0">
                <a:solidFill>
                  <a:srgbClr val="000000"/>
                </a:solidFill>
                <a:latin typeface="Times New Roman" pitchFamily="18" charset="0"/>
                <a:ea typeface="標楷體" pitchFamily="65" charset="-120"/>
              </a:rPr>
              <a:t>台灣</a:t>
            </a:r>
            <a:r>
              <a:rPr kumimoji="1" lang="zh-TW" altLang="en-US" sz="2400" b="0" dirty="0">
                <a:solidFill>
                  <a:srgbClr val="000000"/>
                </a:solidFill>
                <a:latin typeface="Times New Roman" pitchFamily="18" charset="0"/>
                <a:ea typeface="標楷體" pitchFamily="65" charset="-120"/>
              </a:rPr>
              <a:t>較為著名的醫療機器人，便是各大醫院皆有使用的達文西手術機器人做手術。這樣的手術方式可以讓病患的傷口較小，恢復得快還能提高手術的效率，如圖</a:t>
            </a:r>
            <a:r>
              <a:rPr kumimoji="1" lang="en-US" altLang="zh-TW" sz="2400" b="0" dirty="0">
                <a:solidFill>
                  <a:srgbClr val="000000"/>
                </a:solidFill>
                <a:latin typeface="Times New Roman" pitchFamily="18" charset="0"/>
                <a:ea typeface="標楷體" pitchFamily="65" charset="-120"/>
              </a:rPr>
              <a:t>8-8</a:t>
            </a:r>
            <a:r>
              <a:rPr kumimoji="1" lang="zh-TW" altLang="en-US" sz="2400" b="0" dirty="0">
                <a:solidFill>
                  <a:srgbClr val="000000"/>
                </a:solidFill>
                <a:latin typeface="Times New Roman" pitchFamily="18" charset="0"/>
                <a:ea typeface="標楷體" pitchFamily="65" charset="-120"/>
              </a:rPr>
              <a:t>。它使用</a:t>
            </a:r>
            <a:r>
              <a:rPr kumimoji="1" lang="en-US" altLang="zh-TW" sz="2400" b="0" dirty="0">
                <a:solidFill>
                  <a:srgbClr val="000000"/>
                </a:solidFill>
                <a:latin typeface="Times New Roman" pitchFamily="18" charset="0"/>
                <a:ea typeface="標楷體" pitchFamily="65" charset="-120"/>
              </a:rPr>
              <a:t>3D-HD</a:t>
            </a:r>
            <a:r>
              <a:rPr kumimoji="1" lang="zh-TW" altLang="en-US" sz="2400" b="0" dirty="0">
                <a:solidFill>
                  <a:srgbClr val="000000"/>
                </a:solidFill>
                <a:latin typeface="Times New Roman" pitchFamily="18" charset="0"/>
                <a:ea typeface="標楷體" pitchFamily="65" charset="-120"/>
              </a:rPr>
              <a:t>超高解析度視野與仿真手腕手術器械，讓醫師擁有立體感覺，可以清晰準確的進行器械操作以及提升手術的精準度與靈活度，增加了更多完成手術的</a:t>
            </a:r>
            <a:r>
              <a:rPr kumimoji="1" lang="zh-TW" altLang="en-US" sz="2400" b="0" dirty="0" smtClean="0">
                <a:solidFill>
                  <a:srgbClr val="000000"/>
                </a:solidFill>
                <a:latin typeface="Times New Roman" pitchFamily="18" charset="0"/>
                <a:ea typeface="標楷體" pitchFamily="65" charset="-120"/>
              </a:rPr>
              <a:t>可能性</a:t>
            </a:r>
            <a:r>
              <a:rPr kumimoji="1" lang="en-US" altLang="zh-TW" sz="2400" b="0" dirty="0" smtClean="0">
                <a:solidFill>
                  <a:srgbClr val="000000"/>
                </a:solidFill>
                <a:latin typeface="Times New Roman" pitchFamily="18" charset="0"/>
                <a:ea typeface="標楷體" pitchFamily="65" charset="-120"/>
              </a:rPr>
              <a:t>[</a:t>
            </a:r>
            <a:r>
              <a:rPr kumimoji="1" lang="en-US" altLang="zh-TW" sz="2400" b="0" dirty="0">
                <a:solidFill>
                  <a:srgbClr val="000000"/>
                </a:solidFill>
                <a:latin typeface="Times New Roman" pitchFamily="18" charset="0"/>
                <a:ea typeface="標楷體" pitchFamily="65" charset="-120"/>
              </a:rPr>
              <a:t>12]</a:t>
            </a:r>
            <a:r>
              <a:rPr kumimoji="1" lang="zh-TW" altLang="en-US" sz="2400" b="0" dirty="0">
                <a:solidFill>
                  <a:srgbClr val="000000"/>
                </a:solidFill>
                <a:latin typeface="Times New Roman" pitchFamily="18" charset="0"/>
                <a:ea typeface="標楷體" pitchFamily="65" charset="-120"/>
              </a:rPr>
              <a:t>。</a:t>
            </a:r>
          </a:p>
        </p:txBody>
      </p:sp>
    </p:spTree>
    <p:extLst>
      <p:ext uri="{BB962C8B-B14F-4D97-AF65-F5344CB8AC3E}">
        <p14:creationId xmlns:p14="http://schemas.microsoft.com/office/powerpoint/2010/main" val="351913926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endParaRPr lang="zh-TW" altLang="en-US" dirty="0"/>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4860" y="1407160"/>
            <a:ext cx="7505700" cy="4852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380880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endParaRPr lang="zh-TW" altLang="en-US" dirty="0"/>
          </a:p>
        </p:txBody>
      </p:sp>
      <p:pic>
        <p:nvPicPr>
          <p:cNvPr id="921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43941"/>
          <a:stretch/>
        </p:blipFill>
        <p:spPr bwMode="auto">
          <a:xfrm>
            <a:off x="345440" y="2340807"/>
            <a:ext cx="4825999" cy="3247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群組 3"/>
          <p:cNvGrpSpPr/>
          <p:nvPr/>
        </p:nvGrpSpPr>
        <p:grpSpPr>
          <a:xfrm>
            <a:off x="5486399" y="4145280"/>
            <a:ext cx="3119121" cy="1442720"/>
            <a:chOff x="5486399" y="4145280"/>
            <a:chExt cx="3119121" cy="1442720"/>
          </a:xfrm>
        </p:grpSpPr>
        <p:pic>
          <p:nvPicPr>
            <p:cNvPr id="5" name="Picture 2">
              <a:hlinkClick r:id="rId3"/>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8920" t="46207" r="1149" b="4827"/>
            <a:stretch/>
          </p:blipFill>
          <p:spPr bwMode="auto">
            <a:xfrm>
              <a:off x="5486399" y="4145280"/>
              <a:ext cx="3119121" cy="1442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C:\Users\chwa\Desktop\video.pn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84864" y="4869020"/>
              <a:ext cx="554842" cy="55484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121352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nSpc>
                <a:spcPct val="100000"/>
              </a:lnSpc>
              <a:buNone/>
            </a:pPr>
            <a:r>
              <a:rPr kumimoji="1" lang="zh-TW" altLang="en-US" sz="2400" b="0" dirty="0" smtClean="0">
                <a:solidFill>
                  <a:srgbClr val="000000"/>
                </a:solidFill>
                <a:latin typeface="Times New Roman" pitchFamily="18" charset="0"/>
                <a:ea typeface="標楷體" pitchFamily="65" charset="-120"/>
              </a:rPr>
              <a:t>        人工智慧能</a:t>
            </a:r>
            <a:r>
              <a:rPr kumimoji="1" lang="zh-TW" altLang="en-US" sz="2400" b="0" dirty="0">
                <a:solidFill>
                  <a:srgbClr val="000000"/>
                </a:solidFill>
                <a:latin typeface="Times New Roman" pitchFamily="18" charset="0"/>
                <a:ea typeface="標楷體" pitchFamily="65" charset="-120"/>
              </a:rPr>
              <a:t>協助醫生做判斷腫瘤的部分，現在台灣部分醫院也開始使用人工智慧影像辨識的技術。臺北榮總和交通大學研發團隊現在發展的「腦部腫瘤影像判讀</a:t>
            </a:r>
            <a:r>
              <a:rPr kumimoji="1" lang="en-US" altLang="zh-TW" sz="2400" b="0" dirty="0" smtClean="0">
                <a:solidFill>
                  <a:srgbClr val="000000"/>
                </a:solidFill>
                <a:latin typeface="Times New Roman" pitchFamily="18" charset="0"/>
                <a:ea typeface="標楷體" pitchFamily="65" charset="-120"/>
              </a:rPr>
              <a:t>AI</a:t>
            </a:r>
            <a:r>
              <a:rPr kumimoji="1" lang="zh-TW" altLang="en-US" sz="2400" b="0" dirty="0" smtClean="0">
                <a:solidFill>
                  <a:srgbClr val="000000"/>
                </a:solidFill>
                <a:latin typeface="Times New Roman" pitchFamily="18" charset="0"/>
                <a:ea typeface="標楷體" pitchFamily="65" charset="-120"/>
              </a:rPr>
              <a:t>系統</a:t>
            </a:r>
            <a:r>
              <a:rPr kumimoji="1" lang="zh-TW" altLang="en-US" sz="2400" b="0" dirty="0">
                <a:solidFill>
                  <a:srgbClr val="000000"/>
                </a:solidFill>
                <a:latin typeface="Times New Roman" pitchFamily="18" charset="0"/>
                <a:ea typeface="標楷體" pitchFamily="65" charset="-120"/>
              </a:rPr>
              <a:t>」正是</a:t>
            </a:r>
          </a:p>
          <a:p>
            <a:pPr marL="0" indent="0">
              <a:lnSpc>
                <a:spcPct val="100000"/>
              </a:lnSpc>
              <a:buNone/>
            </a:pPr>
            <a:r>
              <a:rPr kumimoji="1" lang="zh-TW" altLang="en-US" sz="2400" b="0" dirty="0">
                <a:solidFill>
                  <a:srgbClr val="000000"/>
                </a:solidFill>
                <a:latin typeface="Times New Roman" pitchFamily="18" charset="0"/>
                <a:ea typeface="標楷體" pitchFamily="65" charset="-120"/>
              </a:rPr>
              <a:t>要教導、訓練電腦學人腦，看懂醫學影像，達到判讀診斷人工智慧化的醫療新境界</a:t>
            </a:r>
            <a:r>
              <a:rPr kumimoji="1" lang="en-US" altLang="zh-TW" sz="2400" b="0" dirty="0">
                <a:solidFill>
                  <a:srgbClr val="000000"/>
                </a:solidFill>
                <a:latin typeface="Times New Roman" pitchFamily="18" charset="0"/>
                <a:ea typeface="標楷體" pitchFamily="65" charset="-120"/>
              </a:rPr>
              <a:t>[13]</a:t>
            </a:r>
            <a:r>
              <a:rPr kumimoji="1" lang="zh-TW" altLang="en-US" sz="2400" b="0" dirty="0">
                <a:solidFill>
                  <a:srgbClr val="000000"/>
                </a:solidFill>
                <a:latin typeface="Times New Roman" pitchFamily="18" charset="0"/>
                <a:ea typeface="標楷體" pitchFamily="65" charset="-120"/>
              </a:rPr>
              <a:t>。訓練方式是醫生需要將許多腦瘤影像圖標註好後讓人工智慧去</a:t>
            </a:r>
            <a:r>
              <a:rPr kumimoji="1" lang="zh-TW" altLang="en-US" sz="2400" b="0" dirty="0" smtClean="0">
                <a:solidFill>
                  <a:srgbClr val="000000"/>
                </a:solidFill>
                <a:latin typeface="Times New Roman" pitchFamily="18" charset="0"/>
                <a:ea typeface="標楷體" pitchFamily="65" charset="-120"/>
              </a:rPr>
              <a:t>訓練以及</a:t>
            </a:r>
            <a:r>
              <a:rPr kumimoji="1" lang="zh-TW" altLang="en-US" sz="2400" b="0" dirty="0">
                <a:solidFill>
                  <a:srgbClr val="000000"/>
                </a:solidFill>
                <a:latin typeface="Times New Roman" pitchFamily="18" charset="0"/>
                <a:ea typeface="標楷體" pitchFamily="65" charset="-120"/>
              </a:rPr>
              <a:t>測試，教電腦分辨不同型態的腦部腫瘤及影像特性，才可以提高判讀的機率</a:t>
            </a:r>
            <a:r>
              <a:rPr kumimoji="1" lang="en-US" altLang="zh-TW" sz="2400" b="0" dirty="0">
                <a:solidFill>
                  <a:srgbClr val="000000"/>
                </a:solidFill>
                <a:latin typeface="Times New Roman" pitchFamily="18" charset="0"/>
                <a:ea typeface="標楷體" pitchFamily="65" charset="-120"/>
              </a:rPr>
              <a:t>[13]</a:t>
            </a:r>
            <a:r>
              <a:rPr kumimoji="1" lang="zh-TW" altLang="en-US" sz="2400" b="0" dirty="0">
                <a:solidFill>
                  <a:srgbClr val="000000"/>
                </a:solidFill>
                <a:latin typeface="Times New Roman" pitchFamily="18" charset="0"/>
                <a:ea typeface="標楷體" pitchFamily="65" charset="-120"/>
              </a:rPr>
              <a:t>。</a:t>
            </a:r>
          </a:p>
        </p:txBody>
      </p:sp>
    </p:spTree>
    <p:extLst>
      <p:ext uri="{BB962C8B-B14F-4D97-AF65-F5344CB8AC3E}">
        <p14:creationId xmlns:p14="http://schemas.microsoft.com/office/powerpoint/2010/main" val="263537670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前言</a:t>
            </a:r>
          </a:p>
        </p:txBody>
      </p:sp>
      <p:sp>
        <p:nvSpPr>
          <p:cNvPr id="5" name="內容版面配置區 4"/>
          <p:cNvSpPr>
            <a:spLocks noGrp="1"/>
          </p:cNvSpPr>
          <p:nvPr>
            <p:ph idx="1"/>
          </p:nvPr>
        </p:nvSpPr>
        <p:spPr/>
        <p:txBody>
          <a:bodyPr/>
          <a:lstStyle/>
          <a:p>
            <a:pPr marL="0" indent="0" eaLnBrk="1">
              <a:lnSpc>
                <a:spcPct val="100000"/>
              </a:lnSpc>
              <a:spcBef>
                <a:spcPts val="600"/>
              </a:spcBef>
              <a:buNone/>
            </a:pPr>
            <a:r>
              <a:rPr kumimoji="1" lang="zh-TW" altLang="en-US" sz="2400" b="0" dirty="0" smtClean="0">
                <a:solidFill>
                  <a:schemeClr val="tx1"/>
                </a:solidFill>
                <a:latin typeface="Times New Roman" pitchFamily="18" charset="0"/>
                <a:ea typeface="標楷體" pitchFamily="65" charset="-120"/>
              </a:rPr>
              <a:t>        人工智慧</a:t>
            </a:r>
            <a:r>
              <a:rPr kumimoji="1" lang="zh-TW" altLang="en-US" sz="2400" b="0" dirty="0">
                <a:solidFill>
                  <a:schemeClr val="tx1"/>
                </a:solidFill>
                <a:latin typeface="Times New Roman" pitchFamily="18" charset="0"/>
                <a:ea typeface="標楷體" pitchFamily="65" charset="-120"/>
              </a:rPr>
              <a:t>依其智慧的強弱，分為弱人工智慧及強人工智慧。目前</a:t>
            </a:r>
            <a:r>
              <a:rPr kumimoji="1" lang="zh-TW" altLang="en-US" sz="2400" b="0" dirty="0" smtClean="0">
                <a:solidFill>
                  <a:schemeClr val="tx1"/>
                </a:solidFill>
                <a:latin typeface="Times New Roman" pitchFamily="18" charset="0"/>
                <a:ea typeface="標楷體" pitchFamily="65" charset="-120"/>
              </a:rPr>
              <a:t>接觸</a:t>
            </a:r>
            <a:r>
              <a:rPr kumimoji="1" lang="zh-TW" altLang="en-US" sz="2400" b="0" dirty="0">
                <a:solidFill>
                  <a:schemeClr val="tx1"/>
                </a:solidFill>
                <a:latin typeface="Times New Roman" pitchFamily="18" charset="0"/>
                <a:ea typeface="標楷體" pitchFamily="65" charset="-120"/>
              </a:rPr>
              <a:t>的人工智慧差不多都可以歸結在弱人工智慧的範疇，其不要求機器具有人類完整的</a:t>
            </a:r>
            <a:r>
              <a:rPr kumimoji="1" lang="zh-TW" altLang="en-US" sz="2400" b="0" dirty="0" smtClean="0">
                <a:solidFill>
                  <a:schemeClr val="tx1"/>
                </a:solidFill>
                <a:latin typeface="Times New Roman" pitchFamily="18" charset="0"/>
                <a:ea typeface="標楷體" pitchFamily="65" charset="-120"/>
              </a:rPr>
              <a:t>認知能力</a:t>
            </a:r>
            <a:r>
              <a:rPr kumimoji="1" lang="zh-TW" altLang="en-US" sz="2400" b="0" dirty="0">
                <a:solidFill>
                  <a:schemeClr val="tx1"/>
                </a:solidFill>
                <a:latin typeface="Times New Roman" pitchFamily="18" charset="0"/>
                <a:ea typeface="標楷體" pitchFamily="65" charset="-120"/>
              </a:rPr>
              <a:t>，而只需要通過大量的數據來建立一個模型，進而使用這個模型來處理一些問題。強人工智慧，則要求機器能夠像人類一樣處理各種各樣的事件</a:t>
            </a:r>
            <a:r>
              <a:rPr kumimoji="1" lang="zh-TW" altLang="en-US" sz="2400" b="0" dirty="0" smtClean="0">
                <a:solidFill>
                  <a:schemeClr val="tx1"/>
                </a:solidFill>
                <a:latin typeface="Times New Roman" pitchFamily="18" charset="0"/>
                <a:ea typeface="標楷體" pitchFamily="65" charset="-120"/>
              </a:rPr>
              <a:t>，並且</a:t>
            </a:r>
            <a:r>
              <a:rPr kumimoji="1" lang="zh-TW" altLang="en-US" sz="2400" b="0" dirty="0">
                <a:solidFill>
                  <a:schemeClr val="tx1"/>
                </a:solidFill>
                <a:latin typeface="Times New Roman" pitchFamily="18" charset="0"/>
                <a:ea typeface="標楷體" pitchFamily="65" charset="-120"/>
              </a:rPr>
              <a:t>模擬出人類才擁有的意識、感性、知識和覺悟等特徵</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a:p>
            <a:pPr marL="0" indent="0" eaLnBrk="1">
              <a:lnSpc>
                <a:spcPct val="100000"/>
              </a:lnSpc>
              <a:spcBef>
                <a:spcPts val="600"/>
              </a:spcBef>
              <a:buNone/>
            </a:pPr>
            <a:r>
              <a:rPr kumimoji="1" lang="zh-TW" altLang="en-US" sz="2400" b="0" dirty="0">
                <a:solidFill>
                  <a:schemeClr val="tx1"/>
                </a:solidFill>
                <a:latin typeface="Times New Roman" pitchFamily="18" charset="0"/>
                <a:ea typeface="標楷體" pitchFamily="65" charset="-120"/>
              </a:rPr>
              <a:t> </a:t>
            </a: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在</a:t>
            </a:r>
            <a:r>
              <a:rPr kumimoji="1" lang="zh-TW" altLang="en-US" sz="2400" b="0" dirty="0">
                <a:solidFill>
                  <a:schemeClr val="tx1"/>
                </a:solidFill>
                <a:latin typeface="Times New Roman" pitchFamily="18" charset="0"/>
                <a:ea typeface="標楷體" pitchFamily="65" charset="-120"/>
              </a:rPr>
              <a:t>電腦中模擬人腦的神經處理機制，這種機制與人腦接受刺激以後產生電訊號的回饋類似，神經網路能夠通過反向傳輸這一設定模擬回饋。通過大量的照片學習，機器能夠做到比人類更準確的圖片辨識率。然而在高層次的人類行為，例如心理的模擬上，機器仍不具有相關的能力。</a:t>
            </a:r>
            <a:endParaRPr kumimoji="1" lang="zh-TW" altLang="en-US"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37741029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179389" y="1341438"/>
            <a:ext cx="4301172" cy="5040312"/>
          </a:xfrm>
        </p:spPr>
        <p:txBody>
          <a:bodyPr/>
          <a:lstStyle/>
          <a:p>
            <a:pPr marL="0" indent="0">
              <a:lnSpc>
                <a:spcPct val="100000"/>
              </a:lnSpc>
              <a:buNone/>
            </a:pPr>
            <a:r>
              <a:rPr kumimoji="1" lang="en-US" altLang="zh-TW" sz="2400" b="0" dirty="0" smtClean="0">
                <a:solidFill>
                  <a:srgbClr val="000000"/>
                </a:solidFill>
                <a:latin typeface="Times New Roman" pitchFamily="18" charset="0"/>
                <a:ea typeface="標楷體" pitchFamily="65" charset="-120"/>
              </a:rPr>
              <a:t>	</a:t>
            </a:r>
            <a:r>
              <a:rPr kumimoji="1" lang="zh-TW" altLang="en-US" sz="2400" b="0" dirty="0" smtClean="0">
                <a:solidFill>
                  <a:srgbClr val="000000"/>
                </a:solidFill>
                <a:latin typeface="Times New Roman" pitchFamily="18" charset="0"/>
                <a:ea typeface="標楷體" pitchFamily="65" charset="-120"/>
              </a:rPr>
              <a:t>圖</a:t>
            </a:r>
            <a:r>
              <a:rPr kumimoji="1" lang="en-US" altLang="zh-TW" sz="2400" b="0" dirty="0" smtClean="0">
                <a:solidFill>
                  <a:srgbClr val="000000"/>
                </a:solidFill>
                <a:latin typeface="Times New Roman" pitchFamily="18" charset="0"/>
                <a:ea typeface="標楷體" pitchFamily="65" charset="-120"/>
              </a:rPr>
              <a:t>8-9</a:t>
            </a:r>
            <a:r>
              <a:rPr kumimoji="1" lang="zh-TW" altLang="en-US" sz="2400" b="0" dirty="0" smtClean="0">
                <a:solidFill>
                  <a:srgbClr val="000000"/>
                </a:solidFill>
                <a:latin typeface="Times New Roman" pitchFamily="18" charset="0"/>
                <a:ea typeface="標楷體" pitchFamily="65" charset="-120"/>
              </a:rPr>
              <a:t>中</a:t>
            </a:r>
            <a:r>
              <a:rPr kumimoji="1" lang="zh-TW" altLang="en-US" sz="2400" b="0" dirty="0">
                <a:solidFill>
                  <a:srgbClr val="000000"/>
                </a:solidFill>
                <a:latin typeface="Times New Roman" pitchFamily="18" charset="0"/>
                <a:ea typeface="標楷體" pitchFamily="65" charset="-120"/>
              </a:rPr>
              <a:t>可以看到有五個影像圖，其中最上面的部分是原始的影像圖，右半部是醫生先找到腫瘤後，再利用人工智慧來複檢；而左半</a:t>
            </a:r>
            <a:r>
              <a:rPr kumimoji="1" lang="zh-TW" altLang="en-US" sz="2400" b="0" dirty="0" smtClean="0">
                <a:solidFill>
                  <a:srgbClr val="000000"/>
                </a:solidFill>
                <a:latin typeface="Times New Roman" pitchFamily="18" charset="0"/>
                <a:ea typeface="標楷體" pitchFamily="65" charset="-120"/>
              </a:rPr>
              <a:t>部則</a:t>
            </a:r>
            <a:r>
              <a:rPr kumimoji="1" lang="zh-TW" altLang="en-US" sz="2400" b="0" dirty="0">
                <a:solidFill>
                  <a:srgbClr val="000000"/>
                </a:solidFill>
                <a:latin typeface="Times New Roman" pitchFamily="18" charset="0"/>
                <a:ea typeface="標楷體" pitchFamily="65" charset="-120"/>
              </a:rPr>
              <a:t>是讓人工智慧去判讀腫瘤的位置，之後醫生再做一次確認的工作。</a:t>
            </a:r>
          </a:p>
        </p:txBody>
      </p:sp>
      <p:pic>
        <p:nvPicPr>
          <p:cNvPr id="4" name="Picture 2"/>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r="46377"/>
          <a:stretch/>
        </p:blipFill>
        <p:spPr bwMode="auto">
          <a:xfrm>
            <a:off x="4511041" y="1414859"/>
            <a:ext cx="4419599" cy="4370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群組 6"/>
          <p:cNvGrpSpPr/>
          <p:nvPr/>
        </p:nvGrpSpPr>
        <p:grpSpPr>
          <a:xfrm>
            <a:off x="588744" y="4594612"/>
            <a:ext cx="3720165" cy="1517611"/>
            <a:chOff x="1310640" y="5316299"/>
            <a:chExt cx="3027680" cy="1297861"/>
          </a:xfrm>
        </p:grpSpPr>
        <p:pic>
          <p:nvPicPr>
            <p:cNvPr id="5" name="Picture 2">
              <a:hlinkClick r:id="rId3"/>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56812" b="65084"/>
            <a:stretch/>
          </p:blipFill>
          <p:spPr bwMode="auto">
            <a:xfrm>
              <a:off x="1310640" y="5316299"/>
              <a:ext cx="3027680" cy="1297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C:\Users\chwa\Desktop\video.pn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01007" y="5946272"/>
              <a:ext cx="454024" cy="45402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5449535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eaLnBrk="1">
              <a:lnSpc>
                <a:spcPct val="100000"/>
              </a:lnSpc>
              <a:buNone/>
            </a:pPr>
            <a:r>
              <a:rPr kumimoji="1" lang="zh-TW" altLang="en-US" sz="2400" b="0" dirty="0" smtClean="0">
                <a:solidFill>
                  <a:srgbClr val="000000"/>
                </a:solidFill>
                <a:latin typeface="Times New Roman" pitchFamily="18" charset="0"/>
                <a:ea typeface="標楷體" pitchFamily="65" charset="-120"/>
              </a:rPr>
              <a:t>        人工智慧</a:t>
            </a:r>
            <a:r>
              <a:rPr kumimoji="1" lang="zh-TW" altLang="en-US" sz="2400" b="0" dirty="0">
                <a:solidFill>
                  <a:srgbClr val="000000"/>
                </a:solidFill>
                <a:latin typeface="Times New Roman" pitchFamily="18" charset="0"/>
                <a:ea typeface="標楷體" pitchFamily="65" charset="-120"/>
              </a:rPr>
              <a:t>機器人不會累，不需要休息也不會生病，還可以在長時間的工作</a:t>
            </a:r>
            <a:r>
              <a:rPr kumimoji="1" lang="zh-TW" altLang="en-US" sz="2400" b="0" dirty="0" smtClean="0">
                <a:solidFill>
                  <a:srgbClr val="000000"/>
                </a:solidFill>
                <a:latin typeface="Times New Roman" pitchFamily="18" charset="0"/>
                <a:ea typeface="標楷體" pitchFamily="65" charset="-120"/>
              </a:rPr>
              <a:t>中不會</a:t>
            </a:r>
            <a:r>
              <a:rPr kumimoji="1" lang="zh-TW" altLang="en-US" sz="2400" b="0" dirty="0">
                <a:solidFill>
                  <a:srgbClr val="000000"/>
                </a:solidFill>
                <a:latin typeface="Times New Roman" pitchFamily="18" charset="0"/>
                <a:ea typeface="標楷體" pitchFamily="65" charset="-120"/>
              </a:rPr>
              <a:t>因為疲勞而導致誤診，所以它將可以有效減少醫師的勞力負擔，</a:t>
            </a:r>
            <a:r>
              <a:rPr kumimoji="1" lang="zh-TW" altLang="en-US" sz="2400" b="0" dirty="0" smtClean="0">
                <a:solidFill>
                  <a:srgbClr val="000000"/>
                </a:solidFill>
                <a:latin typeface="Times New Roman" pitchFamily="18" charset="0"/>
                <a:ea typeface="標楷體" pitchFamily="65" charset="-120"/>
              </a:rPr>
              <a:t>具有驚人</a:t>
            </a:r>
            <a:r>
              <a:rPr kumimoji="1" lang="zh-TW" altLang="en-US" sz="2400" b="0" dirty="0">
                <a:solidFill>
                  <a:srgbClr val="000000"/>
                </a:solidFill>
                <a:latin typeface="Times New Roman" pitchFamily="18" charset="0"/>
                <a:ea typeface="標楷體" pitchFamily="65" charset="-120"/>
              </a:rPr>
              <a:t>的快速的記憶力和高容量儲存力，所以可以讓人工智慧去統計病患的病歷，或是去</a:t>
            </a:r>
            <a:r>
              <a:rPr kumimoji="1" lang="zh-TW" altLang="en-US" sz="2400" b="0" dirty="0" smtClean="0">
                <a:solidFill>
                  <a:srgbClr val="000000"/>
                </a:solidFill>
                <a:latin typeface="Times New Roman" pitchFamily="18" charset="0"/>
                <a:ea typeface="標楷體" pitchFamily="65" charset="-120"/>
              </a:rPr>
              <a:t>判讀</a:t>
            </a:r>
            <a:r>
              <a:rPr kumimoji="1" lang="zh-TW" altLang="en-US" sz="2400" b="0" dirty="0">
                <a:solidFill>
                  <a:srgbClr val="000000"/>
                </a:solidFill>
                <a:latin typeface="Times New Roman" pitchFamily="18" charset="0"/>
                <a:ea typeface="標楷體" pitchFamily="65" charset="-120"/>
              </a:rPr>
              <a:t>影像等部分事務，這樣不但可以幫助診斷、預防誤診，還可以縮短醫生診斷的時間</a:t>
            </a:r>
            <a:r>
              <a:rPr kumimoji="1" lang="zh-TW" altLang="en-US" sz="2400" b="0" dirty="0" smtClean="0">
                <a:solidFill>
                  <a:srgbClr val="000000"/>
                </a:solidFill>
                <a:latin typeface="Times New Roman" pitchFamily="18" charset="0"/>
                <a:ea typeface="標楷體" pitchFamily="65" charset="-120"/>
              </a:rPr>
              <a:t>。</a:t>
            </a:r>
            <a:endParaRPr kumimoji="1" lang="en-US" altLang="zh-TW" sz="2400" b="0" dirty="0" smtClean="0">
              <a:solidFill>
                <a:srgbClr val="000000"/>
              </a:solidFill>
              <a:latin typeface="Times New Roman" pitchFamily="18" charset="0"/>
              <a:ea typeface="標楷體" pitchFamily="65" charset="-120"/>
            </a:endParaRPr>
          </a:p>
          <a:p>
            <a:pPr marL="0" indent="0" eaLnBrk="1">
              <a:lnSpc>
                <a:spcPct val="100000"/>
              </a:lnSpc>
              <a:buNone/>
            </a:pPr>
            <a:r>
              <a:rPr kumimoji="1" lang="en-US" altLang="zh-TW" sz="2400" b="0" dirty="0" smtClean="0">
                <a:solidFill>
                  <a:srgbClr val="000000"/>
                </a:solidFill>
                <a:latin typeface="Times New Roman" pitchFamily="18" charset="0"/>
                <a:ea typeface="標楷體" pitchFamily="65" charset="-120"/>
              </a:rPr>
              <a:t>	</a:t>
            </a:r>
            <a:r>
              <a:rPr kumimoji="1" lang="zh-TW" altLang="en-US" sz="2400" b="0" dirty="0" smtClean="0">
                <a:solidFill>
                  <a:srgbClr val="000000"/>
                </a:solidFill>
                <a:latin typeface="Times New Roman" pitchFamily="18" charset="0"/>
                <a:ea typeface="標楷體" pitchFamily="65" charset="-120"/>
              </a:rPr>
              <a:t>醫療</a:t>
            </a:r>
            <a:r>
              <a:rPr kumimoji="1" lang="zh-TW" altLang="en-US" sz="2400" b="0" dirty="0">
                <a:solidFill>
                  <a:srgbClr val="000000"/>
                </a:solidFill>
                <a:latin typeface="Times New Roman" pitchFamily="18" charset="0"/>
                <a:ea typeface="標楷體" pitchFamily="65" charset="-120"/>
              </a:rPr>
              <a:t>數據都是儲存於雲端，因此可能會出現個人資料等隱私洩露的風險。責任的問題，若是出現醫療過失時，應該要由誰要對這個醫療錯誤負責</a:t>
            </a:r>
            <a:r>
              <a:rPr kumimoji="1" lang="en-US" altLang="zh-TW" sz="2400" b="0" dirty="0">
                <a:solidFill>
                  <a:srgbClr val="000000"/>
                </a:solidFill>
                <a:latin typeface="Times New Roman" pitchFamily="18" charset="0"/>
                <a:ea typeface="標楷體" pitchFamily="65" charset="-120"/>
              </a:rPr>
              <a:t>[17] </a:t>
            </a:r>
            <a:r>
              <a:rPr kumimoji="1" lang="zh-TW" altLang="en-US" sz="2400" b="0" dirty="0">
                <a:solidFill>
                  <a:srgbClr val="000000"/>
                </a:solidFill>
                <a:latin typeface="Times New Roman" pitchFamily="18" charset="0"/>
                <a:ea typeface="標楷體" pitchFamily="65" charset="-120"/>
              </a:rPr>
              <a:t>？</a:t>
            </a:r>
          </a:p>
        </p:txBody>
      </p:sp>
    </p:spTree>
    <p:extLst>
      <p:ext uri="{BB962C8B-B14F-4D97-AF65-F5344CB8AC3E}">
        <p14:creationId xmlns:p14="http://schemas.microsoft.com/office/powerpoint/2010/main" val="26587409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endParaRPr lang="zh-TW" altLang="en-US" dirty="0"/>
          </a:p>
        </p:txBody>
      </p:sp>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8435" y="1498600"/>
            <a:ext cx="7713085" cy="4771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681754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lang="en-US" altLang="zh-TW" dirty="0"/>
              <a:t>8-1-5</a:t>
            </a:r>
            <a:r>
              <a:rPr lang="zh-TW" altLang="en-US" dirty="0"/>
              <a:t>　人工智慧在養老上的</a:t>
            </a:r>
            <a:r>
              <a:rPr lang="zh-TW" altLang="en-US" dirty="0" smtClean="0"/>
              <a:t>應用</a:t>
            </a:r>
            <a:endParaRPr lang="en-US" altLang="zh-TW" dirty="0" smtClean="0"/>
          </a:p>
          <a:p>
            <a:pPr marL="0" indent="0" eaLnBrk="1">
              <a:buNone/>
            </a:pPr>
            <a:r>
              <a:rPr kumimoji="1" lang="zh-TW" altLang="en-US" sz="2400" b="0" dirty="0" smtClean="0">
                <a:solidFill>
                  <a:srgbClr val="000000"/>
                </a:solidFill>
                <a:latin typeface="Times New Roman" pitchFamily="18" charset="0"/>
                <a:ea typeface="標楷體" pitchFamily="65" charset="-120"/>
              </a:rPr>
              <a:t>        各種仿生機器和智慧</a:t>
            </a:r>
            <a:endParaRPr kumimoji="1" lang="en-US" altLang="zh-TW" sz="2400" b="0" dirty="0" smtClean="0">
              <a:solidFill>
                <a:srgbClr val="000000"/>
              </a:solidFill>
              <a:latin typeface="Times New Roman" pitchFamily="18" charset="0"/>
              <a:ea typeface="標楷體" pitchFamily="65" charset="-120"/>
            </a:endParaRPr>
          </a:p>
          <a:p>
            <a:pPr marL="0" indent="0" eaLnBrk="1">
              <a:lnSpc>
                <a:spcPct val="100000"/>
              </a:lnSpc>
              <a:buNone/>
            </a:pPr>
            <a:r>
              <a:rPr kumimoji="1" lang="zh-TW" altLang="en-US" sz="2400" b="0" dirty="0" smtClean="0">
                <a:solidFill>
                  <a:srgbClr val="000000"/>
                </a:solidFill>
                <a:latin typeface="Times New Roman" pitchFamily="18" charset="0"/>
                <a:ea typeface="標楷體" pitchFamily="65" charset="-120"/>
              </a:rPr>
              <a:t>化工具也能應用於</a:t>
            </a:r>
            <a:r>
              <a:rPr kumimoji="1" lang="zh-TW" altLang="en-US" sz="2400" b="0" dirty="0">
                <a:solidFill>
                  <a:srgbClr val="000000"/>
                </a:solidFill>
                <a:latin typeface="Times New Roman" pitchFamily="18" charset="0"/>
                <a:ea typeface="標楷體" pitchFamily="65" charset="-120"/>
              </a:rPr>
              <a:t>養老</a:t>
            </a:r>
            <a:r>
              <a:rPr kumimoji="1" lang="zh-TW" altLang="en-US" sz="2400" b="0" dirty="0" smtClean="0">
                <a:solidFill>
                  <a:srgbClr val="000000"/>
                </a:solidFill>
                <a:latin typeface="Times New Roman" pitchFamily="18" charset="0"/>
                <a:ea typeface="標楷體" pitchFamily="65" charset="-120"/>
              </a:rPr>
              <a:t>，</a:t>
            </a:r>
            <a:endParaRPr kumimoji="1" lang="en-US" altLang="zh-TW" sz="2400" b="0" dirty="0" smtClean="0">
              <a:solidFill>
                <a:srgbClr val="000000"/>
              </a:solidFill>
              <a:latin typeface="Times New Roman" pitchFamily="18" charset="0"/>
              <a:ea typeface="標楷體" pitchFamily="65" charset="-120"/>
            </a:endParaRPr>
          </a:p>
          <a:p>
            <a:pPr marL="0" indent="0" eaLnBrk="1">
              <a:lnSpc>
                <a:spcPct val="100000"/>
              </a:lnSpc>
              <a:buNone/>
            </a:pPr>
            <a:r>
              <a:rPr kumimoji="1" lang="zh-TW" altLang="en-US" sz="2400" b="0" dirty="0" smtClean="0">
                <a:solidFill>
                  <a:srgbClr val="000000"/>
                </a:solidFill>
                <a:latin typeface="Times New Roman" pitchFamily="18" charset="0"/>
                <a:ea typeface="標楷體" pitchFamily="65" charset="-120"/>
              </a:rPr>
              <a:t>有助於</a:t>
            </a:r>
            <a:r>
              <a:rPr kumimoji="1" lang="zh-TW" altLang="en-US" sz="2400" b="0" dirty="0">
                <a:solidFill>
                  <a:srgbClr val="000000"/>
                </a:solidFill>
                <a:latin typeface="Times New Roman" pitchFamily="18" charset="0"/>
                <a:ea typeface="標楷體" pitchFamily="65" charset="-120"/>
              </a:rPr>
              <a:t>年輕一代減輕勞力、節省時間、確認安全、防治疾病、管理</a:t>
            </a:r>
            <a:r>
              <a:rPr kumimoji="1" lang="zh-TW" altLang="en-US" sz="2400" b="0" dirty="0" smtClean="0">
                <a:solidFill>
                  <a:srgbClr val="000000"/>
                </a:solidFill>
                <a:latin typeface="Times New Roman" pitchFamily="18" charset="0"/>
                <a:ea typeface="標楷體" pitchFamily="65" charset="-120"/>
              </a:rPr>
              <a:t>財富。</a:t>
            </a:r>
            <a:endParaRPr kumimoji="1" lang="zh-TW" altLang="en-US" sz="2400" b="0" dirty="0">
              <a:solidFill>
                <a:srgbClr val="000000"/>
              </a:solidFill>
              <a:latin typeface="Times New Roman" pitchFamily="18" charset="0"/>
              <a:ea typeface="標楷體" pitchFamily="65" charset="-120"/>
            </a:endParaRP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6820" y="2489200"/>
            <a:ext cx="5253217" cy="3892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8775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eaLnBrk="1">
              <a:lnSpc>
                <a:spcPct val="100000"/>
              </a:lnSpc>
              <a:buNone/>
            </a:pPr>
            <a:r>
              <a:rPr kumimoji="1" lang="zh-TW" altLang="en-US" sz="2400" b="0" dirty="0" smtClean="0">
                <a:solidFill>
                  <a:srgbClr val="000000"/>
                </a:solidFill>
                <a:latin typeface="Times New Roman" pitchFamily="18" charset="0"/>
                <a:ea typeface="標楷體" pitchFamily="65" charset="-120"/>
              </a:rPr>
              <a:t>        人工智慧機器人</a:t>
            </a:r>
            <a:r>
              <a:rPr kumimoji="1" lang="zh-TW" altLang="en-US" sz="2400" b="0" dirty="0">
                <a:solidFill>
                  <a:srgbClr val="000000"/>
                </a:solidFill>
                <a:latin typeface="Times New Roman" pitchFamily="18" charset="0"/>
                <a:ea typeface="標楷體" pitchFamily="65" charset="-120"/>
              </a:rPr>
              <a:t>工作的時候，並不是重複性的照著既有的設定反覆執行，而會藉由以往的行為模式</a:t>
            </a:r>
            <a:r>
              <a:rPr kumimoji="1" lang="zh-TW" altLang="en-US" sz="2400" b="0" dirty="0" smtClean="0">
                <a:solidFill>
                  <a:srgbClr val="000000"/>
                </a:solidFill>
                <a:latin typeface="Times New Roman" pitchFamily="18" charset="0"/>
                <a:ea typeface="標楷體" pitchFamily="65" charset="-120"/>
              </a:rPr>
              <a:t>達到</a:t>
            </a:r>
            <a:r>
              <a:rPr kumimoji="1" lang="zh-TW" altLang="en-US" sz="2400" b="0" dirty="0">
                <a:solidFill>
                  <a:srgbClr val="000000"/>
                </a:solidFill>
                <a:latin typeface="Times New Roman" pitchFamily="18" charset="0"/>
                <a:ea typeface="標楷體" pitchFamily="65" charset="-120"/>
              </a:rPr>
              <a:t>學習效果</a:t>
            </a:r>
            <a:r>
              <a:rPr kumimoji="1" lang="zh-TW" altLang="en-US" sz="2400" b="0" dirty="0" smtClean="0">
                <a:solidFill>
                  <a:srgbClr val="000000"/>
                </a:solidFill>
                <a:latin typeface="Times New Roman" pitchFamily="18" charset="0"/>
                <a:ea typeface="標楷體" pitchFamily="65" charset="-120"/>
              </a:rPr>
              <a:t>，能夠</a:t>
            </a:r>
            <a:r>
              <a:rPr kumimoji="1" lang="zh-TW" altLang="en-US" sz="2400" b="0" dirty="0">
                <a:solidFill>
                  <a:srgbClr val="000000"/>
                </a:solidFill>
                <a:latin typeface="Times New Roman" pitchFamily="18" charset="0"/>
                <a:ea typeface="標楷體" pitchFamily="65" charset="-120"/>
              </a:rPr>
              <a:t>有效減輕照護人員的工作負擔。照護人工智慧機器人可以上下樓梯、拿取物品、監護老人在家的狀況</a:t>
            </a:r>
            <a:r>
              <a:rPr kumimoji="1" lang="zh-TW" altLang="en-US" sz="2400" b="0" dirty="0" smtClean="0">
                <a:solidFill>
                  <a:srgbClr val="000000"/>
                </a:solidFill>
                <a:latin typeface="Times New Roman" pitchFamily="18" charset="0"/>
                <a:ea typeface="標楷體" pitchFamily="65" charset="-120"/>
              </a:rPr>
              <a:t>等。</a:t>
            </a:r>
            <a:endParaRPr kumimoji="1" lang="en-US" altLang="zh-TW" sz="2400" b="0" dirty="0" smtClean="0">
              <a:solidFill>
                <a:srgbClr val="000000"/>
              </a:solidFill>
              <a:latin typeface="Times New Roman" pitchFamily="18" charset="0"/>
              <a:ea typeface="標楷體" pitchFamily="65" charset="-120"/>
            </a:endParaRPr>
          </a:p>
          <a:p>
            <a:pPr marL="0" indent="0" eaLnBrk="1">
              <a:lnSpc>
                <a:spcPct val="100000"/>
              </a:lnSpc>
              <a:buNone/>
            </a:pPr>
            <a:endParaRPr kumimoji="1" lang="en-US" altLang="zh-TW" sz="2400" b="0" dirty="0" smtClean="0">
              <a:solidFill>
                <a:srgbClr val="000000"/>
              </a:solidFill>
              <a:latin typeface="Times New Roman" pitchFamily="18" charset="0"/>
              <a:ea typeface="標楷體" pitchFamily="65" charset="-120"/>
            </a:endParaRPr>
          </a:p>
          <a:p>
            <a:pPr marL="0" indent="0" eaLnBrk="1">
              <a:lnSpc>
                <a:spcPct val="100000"/>
              </a:lnSpc>
              <a:buNone/>
              <a:tabLst>
                <a:tab pos="630238" algn="l"/>
                <a:tab pos="8072438" algn="r"/>
              </a:tabLst>
            </a:pPr>
            <a:r>
              <a:rPr kumimoji="1" lang="en-US" altLang="zh-TW" sz="2400" b="0" dirty="0" smtClean="0">
                <a:solidFill>
                  <a:srgbClr val="000000"/>
                </a:solidFill>
                <a:latin typeface="Times New Roman" pitchFamily="18" charset="0"/>
                <a:ea typeface="標楷體" pitchFamily="65" charset="-120"/>
              </a:rPr>
              <a:t>	</a:t>
            </a:r>
            <a:r>
              <a:rPr kumimoji="1" lang="zh-TW" altLang="en-US" sz="2400" b="0" dirty="0" smtClean="0">
                <a:solidFill>
                  <a:srgbClr val="000000"/>
                </a:solidFill>
                <a:latin typeface="Times New Roman" pitchFamily="18" charset="0"/>
                <a:ea typeface="標楷體" pitchFamily="65" charset="-120"/>
              </a:rPr>
              <a:t>配合</a:t>
            </a:r>
            <a:r>
              <a:rPr kumimoji="1" lang="zh-TW" altLang="en-US" sz="2400" b="0" dirty="0">
                <a:solidFill>
                  <a:srgbClr val="000000"/>
                </a:solidFill>
                <a:latin typeface="Times New Roman" pitchFamily="18" charset="0"/>
                <a:ea typeface="標楷體" pitchFamily="65" charset="-120"/>
              </a:rPr>
              <a:t>學習肢體動作慣性、語言表達、時間、空間等條件來分析他們需要什麼，利用精良靈敏的感測能力，即使老人行動不方便、口語表達不清，機器人也可以透過學習常規行為模式或是偵測到其他某些關鍵的要點來判斷並執行動作，需要相當強大的人工智慧學習能力、分析感測能力及足夠的資料量。</a:t>
            </a:r>
            <a:r>
              <a:rPr kumimoji="1" lang="en-US" altLang="zh-TW" sz="2400" b="0" dirty="0">
                <a:solidFill>
                  <a:srgbClr val="000000"/>
                </a:solidFill>
                <a:latin typeface="Times New Roman" pitchFamily="18" charset="0"/>
                <a:ea typeface="標楷體" pitchFamily="65" charset="-120"/>
              </a:rPr>
              <a:t>	</a:t>
            </a:r>
            <a:endParaRPr kumimoji="1" lang="zh-TW" altLang="en-US" sz="2400" b="0" dirty="0">
              <a:solidFill>
                <a:srgbClr val="000000"/>
              </a:solidFill>
              <a:latin typeface="Times New Roman" pitchFamily="18" charset="0"/>
              <a:ea typeface="標楷體" pitchFamily="65" charset="-120"/>
            </a:endParaRPr>
          </a:p>
        </p:txBody>
      </p:sp>
    </p:spTree>
    <p:extLst>
      <p:ext uri="{BB962C8B-B14F-4D97-AF65-F5344CB8AC3E}">
        <p14:creationId xmlns:p14="http://schemas.microsoft.com/office/powerpoint/2010/main" val="344094420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endParaRPr lang="zh-TW" altLang="en-US" dirty="0"/>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6096" y="1491000"/>
            <a:ext cx="4724400" cy="4562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522510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eaLnBrk="1">
              <a:lnSpc>
                <a:spcPct val="100000"/>
              </a:lnSpc>
              <a:buNone/>
            </a:pPr>
            <a:r>
              <a:rPr kumimoji="1" lang="zh-TW" altLang="en-US" sz="2400" b="0" dirty="0" smtClean="0">
                <a:solidFill>
                  <a:srgbClr val="000000"/>
                </a:solidFill>
                <a:latin typeface="Times New Roman" pitchFamily="18" charset="0"/>
                <a:ea typeface="標楷體" pitchFamily="65" charset="-120"/>
              </a:rPr>
              <a:t>        在</a:t>
            </a:r>
            <a:r>
              <a:rPr kumimoji="1" lang="zh-TW" altLang="en-US" sz="2400" b="0" dirty="0">
                <a:solidFill>
                  <a:srgbClr val="000000"/>
                </a:solidFill>
                <a:latin typeface="Times New Roman" pitchFamily="18" charset="0"/>
                <a:ea typeface="標楷體" pitchFamily="65" charset="-120"/>
              </a:rPr>
              <a:t>未來幾十年，超高齡社會的來臨，伴隨大量醫療和照護的需求，隨著人工智慧</a:t>
            </a:r>
            <a:r>
              <a:rPr kumimoji="1" lang="zh-TW" altLang="en-US" sz="2400" b="0" dirty="0" smtClean="0">
                <a:solidFill>
                  <a:srgbClr val="000000"/>
                </a:solidFill>
                <a:latin typeface="Times New Roman" pitchFamily="18" charset="0"/>
                <a:ea typeface="標楷體" pitchFamily="65" charset="-120"/>
              </a:rPr>
              <a:t>科技的</a:t>
            </a:r>
            <a:r>
              <a:rPr kumimoji="1" lang="zh-TW" altLang="en-US" sz="2400" b="0" dirty="0">
                <a:solidFill>
                  <a:srgbClr val="000000"/>
                </a:solidFill>
                <a:latin typeface="Times New Roman" pitchFamily="18" charset="0"/>
                <a:ea typeface="標楷體" pitchFamily="65" charset="-120"/>
              </a:rPr>
              <a:t>進步，無論省電效能、價格、人性化設計程度、安全機制的升級等等，發展整合趨於</a:t>
            </a:r>
            <a:r>
              <a:rPr kumimoji="1" lang="zh-TW" altLang="en-US" sz="2400" b="0" dirty="0" smtClean="0">
                <a:solidFill>
                  <a:srgbClr val="000000"/>
                </a:solidFill>
                <a:latin typeface="Times New Roman" pitchFamily="18" charset="0"/>
                <a:ea typeface="標楷體" pitchFamily="65" charset="-120"/>
              </a:rPr>
              <a:t>成熟</a:t>
            </a:r>
            <a:r>
              <a:rPr kumimoji="1" lang="zh-TW" altLang="en-US" sz="2400" b="0" dirty="0">
                <a:solidFill>
                  <a:srgbClr val="000000"/>
                </a:solidFill>
                <a:latin typeface="Times New Roman" pitchFamily="18" charset="0"/>
                <a:ea typeface="標楷體" pitchFamily="65" charset="-120"/>
              </a:rPr>
              <a:t>穩定，並且能夠大量生產，不僅是家庭養老人工智慧機器人的普及化，所有相關產業</a:t>
            </a:r>
            <a:r>
              <a:rPr kumimoji="1" lang="zh-TW" altLang="en-US" sz="2400" b="0" dirty="0" smtClean="0">
                <a:solidFill>
                  <a:srgbClr val="000000"/>
                </a:solidFill>
                <a:latin typeface="Times New Roman" pitchFamily="18" charset="0"/>
                <a:ea typeface="標楷體" pitchFamily="65" charset="-120"/>
              </a:rPr>
              <a:t>也將</a:t>
            </a:r>
            <a:r>
              <a:rPr kumimoji="1" lang="zh-TW" altLang="en-US" sz="2400" b="0" dirty="0">
                <a:solidFill>
                  <a:srgbClr val="000000"/>
                </a:solidFill>
                <a:latin typeface="Times New Roman" pitchFamily="18" charset="0"/>
                <a:ea typeface="標楷體" pitchFamily="65" charset="-120"/>
              </a:rPr>
              <a:t>積極轉型成自動化或半自動化的營運模式。</a:t>
            </a:r>
          </a:p>
        </p:txBody>
      </p:sp>
    </p:spTree>
    <p:extLst>
      <p:ext uri="{BB962C8B-B14F-4D97-AF65-F5344CB8AC3E}">
        <p14:creationId xmlns:p14="http://schemas.microsoft.com/office/powerpoint/2010/main" val="23942160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endParaRPr lang="zh-TW" altLang="en-US" dirty="0"/>
          </a:p>
        </p:txBody>
      </p:sp>
      <p:pic>
        <p:nvPicPr>
          <p:cNvPr id="1433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112" y="1899919"/>
            <a:ext cx="8258968" cy="393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71219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eaLnBrk="1">
              <a:lnSpc>
                <a:spcPct val="100000"/>
              </a:lnSpc>
              <a:buNone/>
            </a:pPr>
            <a:r>
              <a:rPr kumimoji="1" lang="zh-TW" altLang="en-US" sz="2400" b="0" dirty="0" smtClean="0">
                <a:solidFill>
                  <a:srgbClr val="000000"/>
                </a:solidFill>
                <a:latin typeface="Times New Roman" pitchFamily="18" charset="0"/>
                <a:ea typeface="標楷體" pitchFamily="65" charset="-120"/>
              </a:rPr>
              <a:t>        人工智慧</a:t>
            </a:r>
            <a:r>
              <a:rPr kumimoji="1" lang="zh-TW" altLang="en-US" sz="2400" b="0" dirty="0">
                <a:solidFill>
                  <a:srgbClr val="000000"/>
                </a:solidFill>
                <a:latin typeface="Times New Roman" pitchFamily="18" charset="0"/>
                <a:ea typeface="標楷體" pitchFamily="65" charset="-120"/>
              </a:rPr>
              <a:t>診所或養老院設立所帶來的直接影響，人力需求減少，</a:t>
            </a:r>
            <a:r>
              <a:rPr kumimoji="1" lang="zh-TW" altLang="en-US" sz="2400" b="0" dirty="0" smtClean="0">
                <a:solidFill>
                  <a:srgbClr val="000000"/>
                </a:solidFill>
                <a:latin typeface="Times New Roman" pitchFamily="18" charset="0"/>
                <a:ea typeface="標楷體" pitchFamily="65" charset="-120"/>
              </a:rPr>
              <a:t>雖然人工智慧</a:t>
            </a:r>
            <a:r>
              <a:rPr kumimoji="1" lang="zh-TW" altLang="en-US" sz="2400" b="0" dirty="0">
                <a:solidFill>
                  <a:srgbClr val="000000"/>
                </a:solidFill>
                <a:latin typeface="Times New Roman" pitchFamily="18" charset="0"/>
                <a:ea typeface="標楷體" pitchFamily="65" charset="-120"/>
              </a:rPr>
              <a:t>機器人可以是個好幫手，可以有效率的解決人類的種種問題，但也無法忽視它</a:t>
            </a:r>
            <a:r>
              <a:rPr kumimoji="1" lang="zh-TW" altLang="en-US" sz="2400" b="0" dirty="0" smtClean="0">
                <a:solidFill>
                  <a:srgbClr val="000000"/>
                </a:solidFill>
                <a:latin typeface="Times New Roman" pitchFamily="18" charset="0"/>
                <a:ea typeface="標楷體" pitchFamily="65" charset="-120"/>
              </a:rPr>
              <a:t>所帶來</a:t>
            </a:r>
            <a:r>
              <a:rPr kumimoji="1" lang="zh-TW" altLang="en-US" sz="2400" b="0" dirty="0">
                <a:solidFill>
                  <a:srgbClr val="000000"/>
                </a:solidFill>
                <a:latin typeface="Times New Roman" pitchFamily="18" charset="0"/>
                <a:ea typeface="標楷體" pitchFamily="65" charset="-120"/>
              </a:rPr>
              <a:t>的負面影響。</a:t>
            </a:r>
          </a:p>
        </p:txBody>
      </p:sp>
    </p:spTree>
    <p:extLst>
      <p:ext uri="{BB962C8B-B14F-4D97-AF65-F5344CB8AC3E}">
        <p14:creationId xmlns:p14="http://schemas.microsoft.com/office/powerpoint/2010/main" val="14776020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lang="en-US" altLang="zh-TW" dirty="0"/>
              <a:t>8-1-6</a:t>
            </a:r>
            <a:r>
              <a:rPr lang="zh-TW" altLang="en-US" dirty="0"/>
              <a:t>　人工智慧在娛樂上的</a:t>
            </a:r>
            <a:r>
              <a:rPr lang="zh-TW" altLang="en-US" dirty="0" smtClean="0"/>
              <a:t>應用</a:t>
            </a:r>
            <a:endParaRPr lang="en-US" altLang="zh-TW" dirty="0" smtClean="0"/>
          </a:p>
          <a:p>
            <a:pPr marL="0" indent="0" eaLnBrk="1">
              <a:lnSpc>
                <a:spcPct val="100000"/>
              </a:lnSpc>
              <a:buNone/>
            </a:pPr>
            <a:r>
              <a:rPr kumimoji="1" lang="zh-TW" altLang="en-US" sz="2400" b="0" dirty="0" smtClean="0">
                <a:solidFill>
                  <a:srgbClr val="000000"/>
                </a:solidFill>
                <a:latin typeface="Times New Roman" pitchFamily="18" charset="0"/>
                <a:ea typeface="標楷體" pitchFamily="65" charset="-120"/>
              </a:rPr>
              <a:t>        最為</a:t>
            </a:r>
            <a:r>
              <a:rPr kumimoji="1" lang="zh-TW" altLang="en-US" sz="2400" b="0" dirty="0">
                <a:solidFill>
                  <a:srgbClr val="000000"/>
                </a:solidFill>
                <a:latin typeface="Times New Roman" pitchFamily="18" charset="0"/>
                <a:ea typeface="標楷體" pitchFamily="65" charset="-120"/>
              </a:rPr>
              <a:t>經典的就是電影。電影產業讓</a:t>
            </a:r>
            <a:r>
              <a:rPr kumimoji="1" lang="zh-TW" altLang="en-US" sz="2400" b="0" dirty="0" smtClean="0">
                <a:solidFill>
                  <a:srgbClr val="000000"/>
                </a:solidFill>
                <a:latin typeface="Times New Roman" pitchFamily="18" charset="0"/>
                <a:ea typeface="標楷體" pitchFamily="65" charset="-120"/>
              </a:rPr>
              <a:t>所有人</a:t>
            </a:r>
            <a:r>
              <a:rPr kumimoji="1" lang="zh-TW" altLang="en-US" sz="2400" b="0" dirty="0">
                <a:solidFill>
                  <a:srgbClr val="000000"/>
                </a:solidFill>
                <a:latin typeface="Times New Roman" pitchFamily="18" charset="0"/>
                <a:ea typeface="標楷體" pitchFamily="65" charset="-120"/>
              </a:rPr>
              <a:t>都可以享受逼真的故事和畫面，同時也逐漸導入除了用視覺和聽覺外，增加觸覺跟</a:t>
            </a:r>
            <a:r>
              <a:rPr kumimoji="1" lang="zh-TW" altLang="en-US" sz="2400" b="0" dirty="0" smtClean="0">
                <a:solidFill>
                  <a:srgbClr val="000000"/>
                </a:solidFill>
                <a:latin typeface="Times New Roman" pitchFamily="18" charset="0"/>
                <a:ea typeface="標楷體" pitchFamily="65" charset="-120"/>
              </a:rPr>
              <a:t>味覺</a:t>
            </a:r>
            <a:r>
              <a:rPr kumimoji="1" lang="zh-TW" altLang="en-US" sz="2400" b="0" dirty="0">
                <a:solidFill>
                  <a:srgbClr val="000000"/>
                </a:solidFill>
                <a:latin typeface="Times New Roman" pitchFamily="18" charset="0"/>
                <a:ea typeface="標楷體" pitchFamily="65" charset="-120"/>
              </a:rPr>
              <a:t>，帶給我們身歷其境的冒險。</a:t>
            </a: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17419" y="3237089"/>
            <a:ext cx="4578017" cy="332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006959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8-1</a:t>
            </a:r>
            <a:r>
              <a:rPr lang="zh-TW" altLang="en-US" dirty="0"/>
              <a:t>　人工智慧未來趨勢</a:t>
            </a:r>
          </a:p>
        </p:txBody>
      </p:sp>
      <p:sp>
        <p:nvSpPr>
          <p:cNvPr id="5" name="內容版面配置區 4"/>
          <p:cNvSpPr>
            <a:spLocks noGrp="1"/>
          </p:cNvSpPr>
          <p:nvPr>
            <p:ph idx="1"/>
          </p:nvPr>
        </p:nvSpPr>
        <p:spPr/>
        <p:txBody>
          <a:bodyPr/>
          <a:lstStyle/>
          <a:p>
            <a:pPr marL="0" indent="0">
              <a:buNone/>
            </a:pPr>
            <a:r>
              <a:rPr lang="en-US" altLang="zh-TW" dirty="0"/>
              <a:t>8-1-1</a:t>
            </a:r>
            <a:r>
              <a:rPr lang="zh-TW" altLang="en-US" dirty="0"/>
              <a:t>　人工智慧在交通上的</a:t>
            </a:r>
            <a:r>
              <a:rPr lang="zh-TW" altLang="en-US" dirty="0" smtClean="0"/>
              <a:t>應用</a:t>
            </a:r>
            <a:endParaRPr kumimoji="1" lang="en-US" altLang="zh-TW" sz="2400" b="0" dirty="0">
              <a:solidFill>
                <a:schemeClr val="tx1"/>
              </a:solidFill>
              <a:latin typeface="Times New Roman" pitchFamily="18" charset="0"/>
              <a:ea typeface="標楷體" pitchFamily="65" charset="-120"/>
            </a:endParaRPr>
          </a:p>
          <a:p>
            <a:pPr marL="0" indent="0">
              <a:lnSpc>
                <a:spcPct val="100000"/>
              </a:lnSpc>
              <a:buNone/>
            </a:pPr>
            <a:r>
              <a:rPr kumimoji="1" lang="zh-TW" altLang="en-US" sz="2400" b="0" dirty="0" smtClean="0">
                <a:solidFill>
                  <a:schemeClr val="tx1"/>
                </a:solidFill>
                <a:latin typeface="Times New Roman" pitchFamily="18" charset="0"/>
                <a:ea typeface="標楷體" pitchFamily="65" charset="-120"/>
              </a:rPr>
              <a:t>       人工智慧</a:t>
            </a:r>
            <a:r>
              <a:rPr kumimoji="1" lang="zh-TW" altLang="en-US" sz="2400" b="0" dirty="0">
                <a:solidFill>
                  <a:schemeClr val="tx1"/>
                </a:solidFill>
                <a:latin typeface="Times New Roman" pitchFamily="18" charset="0"/>
                <a:ea typeface="標楷體" pitchFamily="65" charset="-120"/>
              </a:rPr>
              <a:t>自動駕駛汽車，透過感知</a:t>
            </a:r>
            <a:r>
              <a:rPr kumimoji="1" lang="zh-TW" altLang="en-US" sz="2400" b="0" dirty="0" smtClean="0">
                <a:solidFill>
                  <a:schemeClr val="tx1"/>
                </a:solidFill>
                <a:latin typeface="Times New Roman" pitchFamily="18" charset="0"/>
                <a:ea typeface="標楷體" pitchFamily="65" charset="-120"/>
              </a:rPr>
              <a:t>技術辨識</a:t>
            </a:r>
            <a:r>
              <a:rPr kumimoji="1" lang="zh-TW" altLang="en-US" sz="2400" b="0" dirty="0">
                <a:solidFill>
                  <a:schemeClr val="tx1"/>
                </a:solidFill>
                <a:latin typeface="Times New Roman" pitchFamily="18" charset="0"/>
                <a:ea typeface="標楷體" pitchFamily="65" charset="-120"/>
              </a:rPr>
              <a:t>交通號誌與標誌、其他車輛、自行車和路上行人等周圍環境，擁有人類駕駛決策的屬性和技巧。對於潛在危險可以</a:t>
            </a:r>
            <a:r>
              <a:rPr kumimoji="1" lang="zh-TW" altLang="en-US" sz="2400" b="0" dirty="0" smtClean="0">
                <a:solidFill>
                  <a:schemeClr val="tx1"/>
                </a:solidFill>
                <a:latin typeface="Times New Roman" pitchFamily="18" charset="0"/>
                <a:ea typeface="標楷體" pitchFamily="65" charset="-120"/>
              </a:rPr>
              <a:t>做出安全</a:t>
            </a:r>
            <a:r>
              <a:rPr kumimoji="1" lang="zh-TW" altLang="en-US" sz="2400" b="0" dirty="0">
                <a:solidFill>
                  <a:schemeClr val="tx1"/>
                </a:solidFill>
                <a:latin typeface="Times New Roman" pitchFamily="18" charset="0"/>
                <a:ea typeface="標楷體" pitchFamily="65" charset="-120"/>
              </a:rPr>
              <a:t>的反應，且反應速度較人類快速</a:t>
            </a:r>
            <a:r>
              <a:rPr kumimoji="1" lang="zh-TW" altLang="en-US" sz="2400" b="0" dirty="0" smtClean="0">
                <a:solidFill>
                  <a:schemeClr val="tx1"/>
                </a:solidFill>
                <a:latin typeface="Times New Roman" pitchFamily="18" charset="0"/>
                <a:ea typeface="標楷體" pitchFamily="65" charset="-120"/>
              </a:rPr>
              <a:t>。在交通</a:t>
            </a:r>
            <a:r>
              <a:rPr kumimoji="1" lang="zh-TW" altLang="en-US" sz="2400" b="0" dirty="0">
                <a:solidFill>
                  <a:schemeClr val="tx1"/>
                </a:solidFill>
                <a:latin typeface="Times New Roman" pitchFamily="18" charset="0"/>
                <a:ea typeface="標楷體" pitchFamily="65" charset="-120"/>
              </a:rPr>
              <a:t>壅塞方面，也可利用設置於路口的攝像機</a:t>
            </a:r>
            <a:r>
              <a:rPr kumimoji="1" lang="zh-TW" altLang="en-US" sz="2400" b="0" dirty="0" smtClean="0">
                <a:solidFill>
                  <a:schemeClr val="tx1"/>
                </a:solidFill>
                <a:latin typeface="Times New Roman" pitchFamily="18" charset="0"/>
                <a:ea typeface="標楷體" pitchFamily="65" charset="-120"/>
              </a:rPr>
              <a:t>，蒐集</a:t>
            </a:r>
            <a:r>
              <a:rPr kumimoji="1" lang="zh-TW" altLang="en-US" sz="2400" b="0" dirty="0">
                <a:solidFill>
                  <a:schemeClr val="tx1"/>
                </a:solidFill>
                <a:latin typeface="Times New Roman" pitchFamily="18" charset="0"/>
                <a:ea typeface="標楷體" pitchFamily="65" charset="-120"/>
              </a:rPr>
              <a:t>路口的數據匯入雲端分析，並算出在尖峰時段與離峰時段最合適的紅綠燈秒數來</a:t>
            </a:r>
            <a:r>
              <a:rPr kumimoji="1" lang="zh-TW" altLang="en-US" sz="2400" b="0" dirty="0" smtClean="0">
                <a:solidFill>
                  <a:schemeClr val="tx1"/>
                </a:solidFill>
                <a:latin typeface="Times New Roman" pitchFamily="18" charset="0"/>
                <a:ea typeface="標楷體" pitchFamily="65" charset="-120"/>
              </a:rPr>
              <a:t>調節車</a:t>
            </a:r>
            <a:r>
              <a:rPr kumimoji="1" lang="zh-TW" altLang="en-US" sz="2400" b="0" dirty="0">
                <a:solidFill>
                  <a:schemeClr val="tx1"/>
                </a:solidFill>
                <a:latin typeface="Times New Roman" pitchFamily="18" charset="0"/>
                <a:ea typeface="標楷體" pitchFamily="65" charset="-120"/>
              </a:rPr>
              <a:t>流，以號誌自動化解決塞車問題。</a:t>
            </a:r>
            <a:endParaRPr kumimoji="1" lang="en-US" altLang="zh-TW" sz="2400" b="0" dirty="0" smtClean="0">
              <a:solidFill>
                <a:schemeClr val="tx1"/>
              </a:solidFill>
              <a:latin typeface="Times New Roman" pitchFamily="18" charset="0"/>
              <a:ea typeface="標楷體" pitchFamily="65" charset="-120"/>
            </a:endParaRPr>
          </a:p>
        </p:txBody>
      </p:sp>
      <p:grpSp>
        <p:nvGrpSpPr>
          <p:cNvPr id="2" name="群組 1"/>
          <p:cNvGrpSpPr/>
          <p:nvPr/>
        </p:nvGrpSpPr>
        <p:grpSpPr>
          <a:xfrm>
            <a:off x="815340" y="5000308"/>
            <a:ext cx="3710940" cy="1330014"/>
            <a:chOff x="815340" y="5000308"/>
            <a:chExt cx="3710940" cy="1330014"/>
          </a:xfrm>
        </p:grpSpPr>
        <p:pic>
          <p:nvPicPr>
            <p:cNvPr id="6" name="Picture 2">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4272"/>
            <a:stretch/>
          </p:blipFill>
          <p:spPr bwMode="auto">
            <a:xfrm>
              <a:off x="815340" y="5000308"/>
              <a:ext cx="3710940" cy="1330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84287" y="5665315"/>
              <a:ext cx="504001" cy="504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群組 2"/>
          <p:cNvGrpSpPr/>
          <p:nvPr/>
        </p:nvGrpSpPr>
        <p:grpSpPr>
          <a:xfrm>
            <a:off x="4705350" y="5000308"/>
            <a:ext cx="4057650" cy="1330014"/>
            <a:chOff x="4705350" y="5000308"/>
            <a:chExt cx="4057650" cy="1330014"/>
          </a:xfrm>
        </p:grpSpPr>
        <p:pic>
          <p:nvPicPr>
            <p:cNvPr id="7" name="Picture 2">
              <a:hlinkClick r:id="rId5"/>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000"/>
            <a:stretch/>
          </p:blipFill>
          <p:spPr bwMode="auto">
            <a:xfrm>
              <a:off x="4705350" y="5000308"/>
              <a:ext cx="4057650" cy="1330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C:\Users\chwa\Desktop\video.png">
              <a:hlinkClick r:id="rId5"/>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80806" y="5665315"/>
              <a:ext cx="504001" cy="504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3284529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Picture 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639680" y="1714500"/>
            <a:ext cx="5852589" cy="401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874160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eaLnBrk="1">
              <a:lnSpc>
                <a:spcPct val="100000"/>
              </a:lnSpc>
              <a:buNone/>
            </a:pPr>
            <a:r>
              <a:rPr kumimoji="1" lang="zh-TW" altLang="en-US" sz="2400" b="0" dirty="0" smtClean="0">
                <a:solidFill>
                  <a:srgbClr val="000000"/>
                </a:solidFill>
                <a:latin typeface="Times New Roman" pitchFamily="18" charset="0"/>
                <a:ea typeface="標楷體" pitchFamily="65" charset="-120"/>
              </a:rPr>
              <a:t>        漸漸</a:t>
            </a:r>
            <a:r>
              <a:rPr kumimoji="1" lang="zh-TW" altLang="en-US" sz="2400" b="0" dirty="0">
                <a:solidFill>
                  <a:srgbClr val="000000"/>
                </a:solidFill>
                <a:latin typeface="Times New Roman" pitchFamily="18" charset="0"/>
                <a:ea typeface="標楷體" pitchFamily="65" charset="-120"/>
              </a:rPr>
              <a:t>的有一股新興勢力正異軍突起，大幅度的改變我們對於娛樂這項事物上的方式、想像。在現在的生活周遭充斥著許多人工智慧</a:t>
            </a:r>
            <a:r>
              <a:rPr kumimoji="1" lang="zh-TW" altLang="en-US" sz="2400" b="0" dirty="0" smtClean="0">
                <a:solidFill>
                  <a:srgbClr val="000000"/>
                </a:solidFill>
                <a:latin typeface="Times New Roman" pitchFamily="18" charset="0"/>
                <a:ea typeface="標楷體" pitchFamily="65" charset="-120"/>
              </a:rPr>
              <a:t>的影子</a:t>
            </a:r>
            <a:r>
              <a:rPr kumimoji="1" lang="zh-TW" altLang="en-US" sz="2400" b="0" dirty="0">
                <a:solidFill>
                  <a:srgbClr val="000000"/>
                </a:solidFill>
                <a:latin typeface="Times New Roman" pitchFamily="18" charset="0"/>
                <a:ea typeface="標楷體" pitchFamily="65" charset="-120"/>
              </a:rPr>
              <a:t>，舉凡交通、教育、醫療、居家生活探討人工智慧在娛樂方面做出什麼樣的貢獻跟改變</a:t>
            </a:r>
            <a:r>
              <a:rPr kumimoji="1" lang="zh-TW" altLang="en-US" sz="2400" b="0" dirty="0" smtClean="0">
                <a:solidFill>
                  <a:srgbClr val="000000"/>
                </a:solidFill>
                <a:latin typeface="Times New Roman" pitchFamily="18" charset="0"/>
                <a:ea typeface="標楷體" pitchFamily="65" charset="-120"/>
              </a:rPr>
              <a:t>。</a:t>
            </a:r>
            <a:endParaRPr kumimoji="1" lang="en-US" altLang="zh-TW" sz="2400" b="0" dirty="0" smtClean="0">
              <a:solidFill>
                <a:srgbClr val="000000"/>
              </a:solidFill>
              <a:latin typeface="Times New Roman" pitchFamily="18" charset="0"/>
              <a:ea typeface="標楷體" pitchFamily="65" charset="-120"/>
            </a:endParaRPr>
          </a:p>
          <a:p>
            <a:pPr marL="0" indent="0" eaLnBrk="1">
              <a:lnSpc>
                <a:spcPct val="100000"/>
              </a:lnSpc>
              <a:buNone/>
            </a:pPr>
            <a:r>
              <a:rPr kumimoji="1" lang="zh-TW" altLang="en-US" sz="2400" b="0" dirty="0" smtClean="0">
                <a:solidFill>
                  <a:srgbClr val="000000"/>
                </a:solidFill>
                <a:latin typeface="Times New Roman" pitchFamily="18" charset="0"/>
                <a:ea typeface="標楷體" pitchFamily="65" charset="-120"/>
              </a:rPr>
              <a:t>        </a:t>
            </a:r>
            <a:r>
              <a:rPr kumimoji="1" lang="zh-TW" altLang="en-US" sz="2400" b="0" dirty="0" smtClean="0">
                <a:solidFill>
                  <a:srgbClr val="000000"/>
                </a:solidFill>
                <a:latin typeface="Times New Roman" pitchFamily="18" charset="0"/>
                <a:ea typeface="標楷體" pitchFamily="65" charset="-120"/>
              </a:rPr>
              <a:t>許多</a:t>
            </a:r>
            <a:r>
              <a:rPr kumimoji="1" lang="zh-TW" altLang="en-US" sz="2400" b="0" dirty="0">
                <a:solidFill>
                  <a:srgbClr val="000000"/>
                </a:solidFill>
                <a:latin typeface="Times New Roman" pitchFamily="18" charset="0"/>
                <a:ea typeface="標楷體" pitchFamily="65" charset="-120"/>
              </a:rPr>
              <a:t>遊戲大廠在他們的軟體中加入所謂的機器學習，透過機器學習</a:t>
            </a:r>
            <a:r>
              <a:rPr kumimoji="1" lang="zh-TW" altLang="en-US" sz="2400" b="0" dirty="0" smtClean="0">
                <a:solidFill>
                  <a:srgbClr val="000000"/>
                </a:solidFill>
                <a:latin typeface="Times New Roman" pitchFamily="18" charset="0"/>
                <a:ea typeface="標楷體" pitchFamily="65" charset="-120"/>
              </a:rPr>
              <a:t>可以改變</a:t>
            </a:r>
            <a:r>
              <a:rPr kumimoji="1" lang="zh-TW" altLang="en-US" sz="2400" b="0" dirty="0">
                <a:solidFill>
                  <a:srgbClr val="000000"/>
                </a:solidFill>
                <a:latin typeface="Times New Roman" pitchFamily="18" charset="0"/>
                <a:ea typeface="標楷體" pitchFamily="65" charset="-120"/>
              </a:rPr>
              <a:t>遊戲中的關卡難度</a:t>
            </a:r>
            <a:r>
              <a:rPr kumimoji="1" lang="zh-TW" altLang="en-US" sz="2400" b="0" dirty="0" smtClean="0">
                <a:solidFill>
                  <a:srgbClr val="000000"/>
                </a:solidFill>
                <a:latin typeface="Times New Roman" pitchFamily="18" charset="0"/>
                <a:ea typeface="標楷體" pitchFamily="65" charset="-120"/>
              </a:rPr>
              <a:t>，</a:t>
            </a:r>
            <a:r>
              <a:rPr kumimoji="1" lang="en-US" altLang="zh-TW" sz="2400" b="0" dirty="0" err="1">
                <a:solidFill>
                  <a:srgbClr val="000000"/>
                </a:solidFill>
                <a:latin typeface="Times New Roman" pitchFamily="18" charset="0"/>
                <a:ea typeface="標楷體" pitchFamily="65" charset="-120"/>
              </a:rPr>
              <a:t>AlphaGo</a:t>
            </a:r>
            <a:r>
              <a:rPr kumimoji="1" lang="zh-TW" altLang="en-US" sz="2400" b="0" dirty="0">
                <a:solidFill>
                  <a:srgbClr val="000000"/>
                </a:solidFill>
                <a:latin typeface="Times New Roman" pitchFamily="18" charset="0"/>
                <a:ea typeface="標楷體" pitchFamily="65" charset="-120"/>
              </a:rPr>
              <a:t>，利用蒙地卡羅樹搜尋法與深度神經網路來設計</a:t>
            </a:r>
            <a:r>
              <a:rPr kumimoji="1" lang="zh-TW" altLang="en-US" sz="2400" b="0" dirty="0" smtClean="0">
                <a:solidFill>
                  <a:srgbClr val="000000"/>
                </a:solidFill>
                <a:latin typeface="Times New Roman" pitchFamily="18" charset="0"/>
                <a:ea typeface="標楷體" pitchFamily="65" charset="-120"/>
              </a:rPr>
              <a:t>。</a:t>
            </a:r>
            <a:endParaRPr kumimoji="1" lang="en-US" altLang="zh-TW" sz="2400" b="0" dirty="0" smtClean="0">
              <a:solidFill>
                <a:srgbClr val="000000"/>
              </a:solidFill>
              <a:latin typeface="Times New Roman" pitchFamily="18" charset="0"/>
              <a:ea typeface="標楷體" pitchFamily="65" charset="-120"/>
            </a:endParaRPr>
          </a:p>
          <a:p>
            <a:pPr marL="0" indent="0" eaLnBrk="1">
              <a:lnSpc>
                <a:spcPct val="100000"/>
              </a:lnSpc>
              <a:buNone/>
            </a:pPr>
            <a:r>
              <a:rPr kumimoji="1" lang="en-US" altLang="zh-TW" sz="2400" b="0" dirty="0">
                <a:solidFill>
                  <a:srgbClr val="000000"/>
                </a:solidFill>
                <a:latin typeface="Times New Roman" pitchFamily="18" charset="0"/>
                <a:ea typeface="標楷體" pitchFamily="65" charset="-120"/>
              </a:rPr>
              <a:t>	</a:t>
            </a:r>
            <a:r>
              <a:rPr kumimoji="1" lang="zh-TW" altLang="en-US" sz="2400" b="0" dirty="0">
                <a:solidFill>
                  <a:srgbClr val="000000"/>
                </a:solidFill>
                <a:latin typeface="Times New Roman" pitchFamily="18" charset="0"/>
                <a:ea typeface="標楷體" pitchFamily="65" charset="-120"/>
              </a:rPr>
              <a:t>電腦可以結合樹狀圖的數據來推斷，又可像人類的大腦一樣自我學習進行直覺訓練，藉此提高下棋實力，</a:t>
            </a:r>
            <a:r>
              <a:rPr kumimoji="1" lang="en-US" altLang="zh-TW" sz="2400" b="0" dirty="0">
                <a:solidFill>
                  <a:srgbClr val="000000"/>
                </a:solidFill>
                <a:latin typeface="Times New Roman" pitchFamily="18" charset="0"/>
                <a:ea typeface="標楷體" pitchFamily="65" charset="-120"/>
              </a:rPr>
              <a:t>DeepMind </a:t>
            </a:r>
            <a:r>
              <a:rPr kumimoji="1" lang="zh-TW" altLang="en-US" sz="2400" b="0" dirty="0">
                <a:solidFill>
                  <a:srgbClr val="000000"/>
                </a:solidFill>
                <a:latin typeface="Times New Roman" pitchFamily="18" charset="0"/>
                <a:ea typeface="標楷體" pitchFamily="65" charset="-120"/>
              </a:rPr>
              <a:t>已經開發出能夠和人類在線上遊戲對戰的人工智慧，由此可見，經過深度學習的</a:t>
            </a:r>
            <a:r>
              <a:rPr kumimoji="1" lang="en-US" altLang="zh-TW" sz="2400" b="0" dirty="0">
                <a:solidFill>
                  <a:srgbClr val="000000"/>
                </a:solidFill>
                <a:latin typeface="Times New Roman" pitchFamily="18" charset="0"/>
                <a:ea typeface="標楷體" pitchFamily="65" charset="-120"/>
              </a:rPr>
              <a:t>AI</a:t>
            </a:r>
            <a:r>
              <a:rPr kumimoji="1" lang="zh-TW" altLang="en-US" sz="2400" b="0" dirty="0">
                <a:solidFill>
                  <a:srgbClr val="000000"/>
                </a:solidFill>
                <a:latin typeface="Times New Roman" pitchFamily="18" charset="0"/>
                <a:ea typeface="標楷體" pitchFamily="65" charset="-120"/>
              </a:rPr>
              <a:t>可以成為人類最大的對手</a:t>
            </a:r>
            <a:r>
              <a:rPr kumimoji="1" lang="en-US" altLang="zh-TW" sz="2400" b="0" dirty="0">
                <a:solidFill>
                  <a:srgbClr val="000000"/>
                </a:solidFill>
                <a:latin typeface="Times New Roman" pitchFamily="18" charset="0"/>
                <a:ea typeface="標楷體" pitchFamily="65" charset="-120"/>
              </a:rPr>
              <a:t>[25]</a:t>
            </a:r>
            <a:r>
              <a:rPr kumimoji="1" lang="zh-TW" altLang="en-US" sz="2400" b="0" dirty="0">
                <a:solidFill>
                  <a:srgbClr val="000000"/>
                </a:solidFill>
                <a:latin typeface="Times New Roman" pitchFamily="18" charset="0"/>
                <a:ea typeface="標楷體" pitchFamily="65" charset="-120"/>
              </a:rPr>
              <a:t>。</a:t>
            </a:r>
          </a:p>
          <a:p>
            <a:pPr marL="0" indent="0" eaLnBrk="1">
              <a:lnSpc>
                <a:spcPct val="100000"/>
              </a:lnSpc>
              <a:buNone/>
            </a:pPr>
            <a:endParaRPr kumimoji="1" lang="zh-TW" altLang="en-US" sz="2400" b="0" dirty="0">
              <a:solidFill>
                <a:srgbClr val="000000"/>
              </a:solidFill>
              <a:latin typeface="Times New Roman" pitchFamily="18" charset="0"/>
              <a:ea typeface="標楷體" pitchFamily="65" charset="-120"/>
            </a:endParaRPr>
          </a:p>
        </p:txBody>
      </p:sp>
    </p:spTree>
    <p:extLst>
      <p:ext uri="{BB962C8B-B14F-4D97-AF65-F5344CB8AC3E}">
        <p14:creationId xmlns:p14="http://schemas.microsoft.com/office/powerpoint/2010/main" val="27432090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endParaRPr lang="zh-TW" altLang="en-US" dirty="0"/>
          </a:p>
        </p:txBody>
      </p:sp>
      <p:pic>
        <p:nvPicPr>
          <p:cNvPr id="1638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0420" y="1551940"/>
            <a:ext cx="7467600" cy="4483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499340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eaLnBrk="1">
              <a:lnSpc>
                <a:spcPct val="100000"/>
              </a:lnSpc>
              <a:buNone/>
            </a:pPr>
            <a:r>
              <a:rPr kumimoji="1" lang="zh-TW" altLang="en-US" sz="2400" b="0" dirty="0" smtClean="0">
                <a:solidFill>
                  <a:srgbClr val="000000"/>
                </a:solidFill>
                <a:latin typeface="Times New Roman" pitchFamily="18" charset="0"/>
                <a:ea typeface="標楷體" pitchFamily="65" charset="-120"/>
              </a:rPr>
              <a:t>     日本</a:t>
            </a:r>
            <a:r>
              <a:rPr kumimoji="1" lang="zh-TW" altLang="en-US" sz="2400" b="0" dirty="0">
                <a:solidFill>
                  <a:srgbClr val="000000"/>
                </a:solidFill>
                <a:latin typeface="Times New Roman" pitchFamily="18" charset="0"/>
                <a:ea typeface="標楷體" pitchFamily="65" charset="-120"/>
              </a:rPr>
              <a:t>的開發商：</a:t>
            </a:r>
            <a:r>
              <a:rPr kumimoji="1" lang="en-US" altLang="zh-TW" sz="2400" b="0" dirty="0">
                <a:solidFill>
                  <a:srgbClr val="000000"/>
                </a:solidFill>
                <a:latin typeface="Times New Roman" pitchFamily="18" charset="0"/>
                <a:ea typeface="標楷體" pitchFamily="65" charset="-120"/>
              </a:rPr>
              <a:t>Yamaha Corporation </a:t>
            </a:r>
            <a:r>
              <a:rPr kumimoji="1" lang="zh-TW" altLang="en-US" sz="2400" b="0" dirty="0">
                <a:solidFill>
                  <a:srgbClr val="000000"/>
                </a:solidFill>
                <a:latin typeface="Times New Roman" pitchFamily="18" charset="0"/>
                <a:ea typeface="標楷體" pitchFamily="65" charset="-120"/>
              </a:rPr>
              <a:t>開發了軟體核心引擎</a:t>
            </a:r>
          </a:p>
          <a:p>
            <a:pPr marL="0" indent="0" eaLnBrk="1">
              <a:lnSpc>
                <a:spcPct val="100000"/>
              </a:lnSpc>
              <a:buNone/>
            </a:pPr>
            <a:r>
              <a:rPr kumimoji="1" lang="en-US" altLang="zh-TW" sz="2400" b="0" dirty="0">
                <a:solidFill>
                  <a:srgbClr val="000000"/>
                </a:solidFill>
                <a:latin typeface="Times New Roman" pitchFamily="18" charset="0"/>
                <a:ea typeface="標楷體" pitchFamily="65" charset="-120"/>
              </a:rPr>
              <a:t>VOCALOID</a:t>
            </a:r>
            <a:r>
              <a:rPr kumimoji="1" lang="en-US" altLang="zh-TW" sz="2400" b="0" dirty="0" smtClean="0">
                <a:solidFill>
                  <a:srgbClr val="000000"/>
                </a:solidFill>
                <a:latin typeface="Times New Roman" pitchFamily="18" charset="0"/>
                <a:ea typeface="標楷體" pitchFamily="65" charset="-120"/>
              </a:rPr>
              <a:t>(</a:t>
            </a:r>
            <a:r>
              <a:rPr kumimoji="1" lang="zh-TW" altLang="en-US" sz="2400" b="0" dirty="0" smtClean="0">
                <a:solidFill>
                  <a:srgbClr val="000000"/>
                </a:solidFill>
                <a:latin typeface="Times New Roman" pitchFamily="18" charset="0"/>
                <a:ea typeface="標楷體" pitchFamily="65" charset="-120"/>
              </a:rPr>
              <a:t>圖</a:t>
            </a:r>
            <a:r>
              <a:rPr kumimoji="1" lang="en-US" altLang="zh-TW" sz="2400" b="0" dirty="0">
                <a:solidFill>
                  <a:srgbClr val="000000"/>
                </a:solidFill>
                <a:latin typeface="Times New Roman" pitchFamily="18" charset="0"/>
                <a:ea typeface="標楷體" pitchFamily="65" charset="-120"/>
              </a:rPr>
              <a:t>8-17)</a:t>
            </a:r>
            <a:r>
              <a:rPr kumimoji="1" lang="zh-TW" altLang="en-US" sz="2400" b="0" dirty="0">
                <a:solidFill>
                  <a:srgbClr val="000000"/>
                </a:solidFill>
                <a:latin typeface="Times New Roman" pitchFamily="18" charset="0"/>
                <a:ea typeface="標楷體" pitchFamily="65" charset="-120"/>
              </a:rPr>
              <a:t>，</a:t>
            </a:r>
            <a:r>
              <a:rPr kumimoji="1" lang="zh-TW" altLang="en-US" sz="2400" b="0" dirty="0" smtClean="0">
                <a:solidFill>
                  <a:srgbClr val="000000"/>
                </a:solidFill>
                <a:latin typeface="Times New Roman" pitchFamily="18" charset="0"/>
                <a:ea typeface="標楷體" pitchFamily="65" charset="-120"/>
              </a:rPr>
              <a:t>這個軟體</a:t>
            </a:r>
            <a:r>
              <a:rPr kumimoji="1" lang="zh-TW" altLang="en-US" sz="2400" b="0" dirty="0">
                <a:solidFill>
                  <a:srgbClr val="000000"/>
                </a:solidFill>
                <a:latin typeface="Times New Roman" pitchFamily="18" charset="0"/>
                <a:ea typeface="標楷體" pitchFamily="65" charset="-120"/>
              </a:rPr>
              <a:t>可以合成語音和音樂，與動畫做搭配，虛擬歌手</a:t>
            </a:r>
            <a:r>
              <a:rPr kumimoji="1" lang="en-US" altLang="zh-TW" sz="2400" b="0" dirty="0" smtClean="0">
                <a:solidFill>
                  <a:srgbClr val="000000"/>
                </a:solidFill>
                <a:latin typeface="Times New Roman" pitchFamily="18" charset="0"/>
                <a:ea typeface="標楷體" pitchFamily="65" charset="-120"/>
              </a:rPr>
              <a:t>(</a:t>
            </a:r>
            <a:r>
              <a:rPr kumimoji="1" lang="zh-TW" altLang="en-US" sz="2400" b="0" dirty="0" smtClean="0">
                <a:solidFill>
                  <a:srgbClr val="000000"/>
                </a:solidFill>
                <a:latin typeface="Times New Roman" pitchFamily="18" charset="0"/>
                <a:ea typeface="標楷體" pitchFamily="65" charset="-120"/>
              </a:rPr>
              <a:t>圖</a:t>
            </a:r>
            <a:r>
              <a:rPr kumimoji="1" lang="en-US" altLang="zh-TW" sz="2400" b="0" dirty="0">
                <a:solidFill>
                  <a:srgbClr val="000000"/>
                </a:solidFill>
                <a:latin typeface="Times New Roman" pitchFamily="18" charset="0"/>
                <a:ea typeface="標楷體" pitchFamily="65" charset="-120"/>
              </a:rPr>
              <a:t>8-18</a:t>
            </a:r>
            <a:r>
              <a:rPr kumimoji="1" lang="en-US" altLang="zh-TW" sz="2400" b="0" dirty="0" smtClean="0">
                <a:solidFill>
                  <a:srgbClr val="000000"/>
                </a:solidFill>
                <a:latin typeface="Times New Roman" pitchFamily="18" charset="0"/>
                <a:ea typeface="標楷體" pitchFamily="65" charset="-120"/>
              </a:rPr>
              <a:t>)</a:t>
            </a:r>
            <a:r>
              <a:rPr kumimoji="1" lang="zh-TW" altLang="en-US" sz="2400" b="0" dirty="0" smtClean="0">
                <a:solidFill>
                  <a:srgbClr val="000000"/>
                </a:solidFill>
                <a:latin typeface="Times New Roman" pitchFamily="18" charset="0"/>
                <a:ea typeface="標楷體" pitchFamily="65" charset="-120"/>
              </a:rPr>
              <a:t>就</a:t>
            </a:r>
            <a:r>
              <a:rPr kumimoji="1" lang="zh-TW" altLang="en-US" sz="2400" b="0" dirty="0">
                <a:solidFill>
                  <a:srgbClr val="000000"/>
                </a:solidFill>
                <a:latin typeface="Times New Roman" pitchFamily="18" charset="0"/>
                <a:ea typeface="標楷體" pitchFamily="65" charset="-120"/>
              </a:rPr>
              <a:t>誕生了，它可以栩栩如生的在畫面上載歌載舞</a:t>
            </a:r>
            <a:r>
              <a:rPr kumimoji="1" lang="zh-TW" altLang="en-US" sz="2400" b="0" dirty="0" smtClean="0">
                <a:solidFill>
                  <a:srgbClr val="000000"/>
                </a:solidFill>
                <a:latin typeface="Times New Roman" pitchFamily="18" charset="0"/>
                <a:ea typeface="標楷體" pitchFamily="65" charset="-120"/>
              </a:rPr>
              <a:t>，以及</a:t>
            </a:r>
            <a:r>
              <a:rPr kumimoji="1" lang="zh-TW" altLang="en-US" sz="2400" b="0" dirty="0">
                <a:solidFill>
                  <a:srgbClr val="000000"/>
                </a:solidFill>
                <a:latin typeface="Times New Roman" pitchFamily="18" charset="0"/>
                <a:ea typeface="標楷體" pitchFamily="65" charset="-120"/>
              </a:rPr>
              <a:t>和觀眾互動，透過大數據及人工智慧的應用</a:t>
            </a:r>
            <a:r>
              <a:rPr kumimoji="1" lang="zh-TW" altLang="en-US" sz="2400" b="0" dirty="0" smtClean="0">
                <a:solidFill>
                  <a:srgbClr val="000000"/>
                </a:solidFill>
                <a:latin typeface="Times New Roman" pitchFamily="18" charset="0"/>
                <a:ea typeface="標楷體" pitchFamily="65" charset="-120"/>
              </a:rPr>
              <a:t>，並</a:t>
            </a:r>
            <a:r>
              <a:rPr kumimoji="1" lang="zh-TW" altLang="en-US" sz="2400" b="0" dirty="0">
                <a:solidFill>
                  <a:srgbClr val="000000"/>
                </a:solidFill>
                <a:latin typeface="Times New Roman" pitchFamily="18" charset="0"/>
                <a:ea typeface="標楷體" pitchFamily="65" charset="-120"/>
              </a:rPr>
              <a:t>加以歸類和排序，人工智慧可以分析出那些劇本題材和</a:t>
            </a:r>
            <a:r>
              <a:rPr kumimoji="1" lang="zh-TW" altLang="en-US" sz="2400" b="0" dirty="0" smtClean="0">
                <a:solidFill>
                  <a:srgbClr val="000000"/>
                </a:solidFill>
                <a:latin typeface="Times New Roman" pitchFamily="18" charset="0"/>
                <a:ea typeface="標楷體" pitchFamily="65" charset="-120"/>
              </a:rPr>
              <a:t>演員是</a:t>
            </a:r>
            <a:r>
              <a:rPr kumimoji="1" lang="zh-TW" altLang="en-US" sz="2400" b="0" dirty="0">
                <a:solidFill>
                  <a:srgbClr val="000000"/>
                </a:solidFill>
                <a:latin typeface="Times New Roman" pitchFamily="18" charset="0"/>
                <a:ea typeface="標楷體" pitchFamily="65" charset="-120"/>
              </a:rPr>
              <a:t>觀眾最會想看的，因此除了觀影時的體驗之外</a:t>
            </a:r>
            <a:r>
              <a:rPr kumimoji="1" lang="zh-TW" altLang="en-US" sz="2400" b="0" dirty="0" smtClean="0">
                <a:solidFill>
                  <a:srgbClr val="000000"/>
                </a:solidFill>
                <a:latin typeface="Times New Roman" pitchFamily="18" charset="0"/>
                <a:ea typeface="標楷體" pitchFamily="65" charset="-120"/>
              </a:rPr>
              <a:t>，也</a:t>
            </a:r>
            <a:r>
              <a:rPr kumimoji="1" lang="zh-TW" altLang="en-US" sz="2400" b="0" dirty="0">
                <a:solidFill>
                  <a:srgbClr val="000000"/>
                </a:solidFill>
                <a:latin typeface="Times New Roman" pitchFamily="18" charset="0"/>
                <a:ea typeface="標楷體" pitchFamily="65" charset="-120"/>
              </a:rPr>
              <a:t>可以大幅的影響觀眾的觀後感。</a:t>
            </a:r>
          </a:p>
        </p:txBody>
      </p:sp>
    </p:spTree>
    <p:extLst>
      <p:ext uri="{BB962C8B-B14F-4D97-AF65-F5344CB8AC3E}">
        <p14:creationId xmlns:p14="http://schemas.microsoft.com/office/powerpoint/2010/main" val="54062531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endParaRPr lang="zh-TW" altLang="en-US" dirty="0"/>
          </a:p>
        </p:txBody>
      </p:sp>
      <p:pic>
        <p:nvPicPr>
          <p:cNvPr id="174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0180" y="2425890"/>
            <a:ext cx="4508500" cy="1829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06645" y="1833564"/>
            <a:ext cx="3424556" cy="4202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690401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eaLnBrk="1">
              <a:lnSpc>
                <a:spcPct val="100000"/>
              </a:lnSpc>
              <a:buNone/>
            </a:pPr>
            <a:r>
              <a:rPr kumimoji="1" lang="en-US" altLang="zh-TW" sz="2400" b="0" dirty="0">
                <a:solidFill>
                  <a:srgbClr val="000000"/>
                </a:solidFill>
                <a:latin typeface="Times New Roman" pitchFamily="18" charset="0"/>
                <a:ea typeface="標楷體" pitchFamily="65" charset="-120"/>
              </a:rPr>
              <a:t>	</a:t>
            </a:r>
            <a:r>
              <a:rPr kumimoji="1" lang="zh-TW" altLang="en-US" sz="2400" b="0" dirty="0" smtClean="0">
                <a:solidFill>
                  <a:srgbClr val="000000"/>
                </a:solidFill>
                <a:latin typeface="Times New Roman" pitchFamily="18" charset="0"/>
                <a:ea typeface="標楷體" pitchFamily="65" charset="-120"/>
              </a:rPr>
              <a:t>會</a:t>
            </a:r>
            <a:r>
              <a:rPr kumimoji="1" lang="zh-TW" altLang="en-US" sz="2400" b="0" dirty="0">
                <a:solidFill>
                  <a:srgbClr val="000000"/>
                </a:solidFill>
                <a:latin typeface="Times New Roman" pitchFamily="18" charset="0"/>
                <a:ea typeface="標楷體" pitchFamily="65" charset="-120"/>
              </a:rPr>
              <a:t>利用機器學習的特性讓人工智慧執行編曲寫詞的工作</a:t>
            </a:r>
            <a:r>
              <a:rPr kumimoji="1" lang="en-US" altLang="zh-TW" sz="2400" b="0" dirty="0">
                <a:solidFill>
                  <a:srgbClr val="000000"/>
                </a:solidFill>
                <a:latin typeface="Times New Roman" pitchFamily="18" charset="0"/>
                <a:ea typeface="標楷體" pitchFamily="65" charset="-120"/>
              </a:rPr>
              <a:t>[28</a:t>
            </a:r>
            <a:r>
              <a:rPr kumimoji="1" lang="en-US" altLang="zh-TW" sz="2400" b="0" dirty="0" smtClean="0">
                <a:solidFill>
                  <a:srgbClr val="000000"/>
                </a:solidFill>
                <a:latin typeface="Times New Roman" pitchFamily="18" charset="0"/>
                <a:ea typeface="標楷體" pitchFamily="65" charset="-120"/>
              </a:rPr>
              <a:t>]</a:t>
            </a:r>
            <a:r>
              <a:rPr kumimoji="1" lang="zh-TW" altLang="en-US" sz="2400" b="0" dirty="0" smtClean="0">
                <a:solidFill>
                  <a:srgbClr val="000000"/>
                </a:solidFill>
                <a:latin typeface="Times New Roman" pitchFamily="18" charset="0"/>
                <a:ea typeface="標楷體" pitchFamily="65" charset="-120"/>
              </a:rPr>
              <a:t>。</a:t>
            </a:r>
            <a:endParaRPr kumimoji="1" lang="zh-TW" altLang="en-US" sz="2400" b="0" dirty="0">
              <a:solidFill>
                <a:srgbClr val="000000"/>
              </a:solidFill>
              <a:latin typeface="Times New Roman" pitchFamily="18" charset="0"/>
              <a:ea typeface="標楷體" pitchFamily="65" charset="-120"/>
            </a:endParaRPr>
          </a:p>
        </p:txBody>
      </p:sp>
      <p:pic>
        <p:nvPicPr>
          <p:cNvPr id="5"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32541"/>
          <a:stretch/>
        </p:blipFill>
        <p:spPr bwMode="auto">
          <a:xfrm>
            <a:off x="767080" y="2834632"/>
            <a:ext cx="4038599" cy="30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群組 3"/>
          <p:cNvGrpSpPr/>
          <p:nvPr/>
        </p:nvGrpSpPr>
        <p:grpSpPr>
          <a:xfrm>
            <a:off x="5049520" y="4456756"/>
            <a:ext cx="3733799" cy="1397476"/>
            <a:chOff x="5049520" y="4456756"/>
            <a:chExt cx="3733799" cy="1397476"/>
          </a:xfrm>
        </p:grpSpPr>
        <p:pic>
          <p:nvPicPr>
            <p:cNvPr id="18434" name="Picture 2">
              <a:hlinkClick r:id="rId3"/>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66231"/>
            <a:stretch/>
          </p:blipFill>
          <p:spPr bwMode="auto">
            <a:xfrm>
              <a:off x="5049520" y="4456756"/>
              <a:ext cx="3733799" cy="1397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C:\Users\chwa\Desktop\video.pn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4891" y="5125594"/>
              <a:ext cx="553496" cy="55349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2436890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lang="en-US" altLang="zh-TW" dirty="0"/>
              <a:t>8-1-7</a:t>
            </a:r>
            <a:r>
              <a:rPr lang="zh-TW" altLang="en-US" dirty="0"/>
              <a:t> 　人工智慧在</a:t>
            </a:r>
            <a:r>
              <a:rPr lang="en-US" altLang="zh-TW" dirty="0" err="1" smtClean="0"/>
              <a:t>COVID</a:t>
            </a:r>
            <a:r>
              <a:rPr lang="en-US" altLang="zh-TW" dirty="0" smtClean="0"/>
              <a:t>-19</a:t>
            </a:r>
            <a:r>
              <a:rPr lang="zh-TW" altLang="en-US" dirty="0" smtClean="0"/>
              <a:t>上</a:t>
            </a:r>
            <a:r>
              <a:rPr lang="zh-TW" altLang="en-US" dirty="0"/>
              <a:t>的</a:t>
            </a:r>
            <a:r>
              <a:rPr lang="zh-TW" altLang="en-US" dirty="0" smtClean="0"/>
              <a:t>應用</a:t>
            </a:r>
            <a:endParaRPr lang="en-US" altLang="zh-TW" dirty="0" smtClean="0"/>
          </a:p>
          <a:p>
            <a:pPr marL="0" indent="0" eaLnBrk="1">
              <a:lnSpc>
                <a:spcPct val="100000"/>
              </a:lnSpc>
              <a:buNone/>
            </a:pPr>
            <a:r>
              <a:rPr kumimoji="1" lang="zh-TW" altLang="en-US" sz="2400" b="0" dirty="0" smtClean="0">
                <a:solidFill>
                  <a:srgbClr val="000000"/>
                </a:solidFill>
                <a:latin typeface="Times New Roman" pitchFamily="18" charset="0"/>
                <a:ea typeface="標楷體" pitchFamily="65" charset="-120"/>
              </a:rPr>
              <a:t>        人工智慧</a:t>
            </a:r>
            <a:r>
              <a:rPr kumimoji="1" lang="zh-TW" altLang="en-US" sz="2400" b="0" dirty="0">
                <a:solidFill>
                  <a:srgbClr val="000000"/>
                </a:solidFill>
                <a:latin typeface="Times New Roman" pitchFamily="18" charset="0"/>
                <a:ea typeface="標楷體" pitchFamily="65" charset="-120"/>
              </a:rPr>
              <a:t>，為我們提供前所未有的幫助。藉由監測大數據資料及透過</a:t>
            </a:r>
            <a:r>
              <a:rPr kumimoji="1" lang="zh-TW" altLang="en-US" sz="2400" b="0" dirty="0" smtClean="0">
                <a:solidFill>
                  <a:srgbClr val="000000"/>
                </a:solidFill>
                <a:latin typeface="Times New Roman" pitchFamily="18" charset="0"/>
                <a:ea typeface="標楷體" pitchFamily="65" charset="-120"/>
              </a:rPr>
              <a:t>人工智慧的</a:t>
            </a:r>
            <a:r>
              <a:rPr kumimoji="1" lang="zh-TW" altLang="en-US" sz="2400" b="0" dirty="0">
                <a:solidFill>
                  <a:srgbClr val="000000"/>
                </a:solidFill>
                <a:latin typeface="Times New Roman" pitchFamily="18" charset="0"/>
                <a:ea typeface="標楷體" pitchFamily="65" charset="-120"/>
              </a:rPr>
              <a:t>運作，達到對未來的預測。對於有可能爆發的疫情，人工智慧的預測可以起到</a:t>
            </a:r>
            <a:r>
              <a:rPr kumimoji="1" lang="zh-TW" altLang="en-US" sz="2400" b="0" dirty="0" smtClean="0">
                <a:solidFill>
                  <a:srgbClr val="000000"/>
                </a:solidFill>
                <a:latin typeface="Times New Roman" pitchFamily="18" charset="0"/>
                <a:ea typeface="標楷體" pitchFamily="65" charset="-120"/>
              </a:rPr>
              <a:t>防範未然的</a:t>
            </a:r>
            <a:r>
              <a:rPr kumimoji="1" lang="zh-TW" altLang="en-US" sz="2400" b="0" dirty="0">
                <a:solidFill>
                  <a:srgbClr val="000000"/>
                </a:solidFill>
                <a:latin typeface="Times New Roman" pitchFamily="18" charset="0"/>
                <a:ea typeface="標楷體" pitchFamily="65" charset="-120"/>
              </a:rPr>
              <a:t>作用。</a:t>
            </a:r>
            <a:endParaRPr kumimoji="1" lang="en-US" altLang="zh-TW" sz="2400" b="0" dirty="0">
              <a:solidFill>
                <a:srgbClr val="000000"/>
              </a:solidFill>
              <a:latin typeface="Times New Roman" pitchFamily="18" charset="0"/>
              <a:ea typeface="標楷體" pitchFamily="65" charset="-120"/>
            </a:endParaRPr>
          </a:p>
          <a:p>
            <a:pPr marL="0" indent="0">
              <a:lnSpc>
                <a:spcPct val="100000"/>
              </a:lnSpc>
              <a:buNone/>
            </a:pPr>
            <a:r>
              <a:rPr kumimoji="1" lang="zh-TW" altLang="en-US" b="0" dirty="0">
                <a:solidFill>
                  <a:srgbClr val="000000"/>
                </a:solidFill>
                <a:latin typeface="Times New Roman" pitchFamily="18" charset="0"/>
                <a:ea typeface="標楷體" pitchFamily="65" charset="-120"/>
              </a:rPr>
              <a:t> </a:t>
            </a:r>
            <a:r>
              <a:rPr kumimoji="1" lang="en-US" altLang="zh-TW" b="0" dirty="0" smtClean="0">
                <a:solidFill>
                  <a:srgbClr val="000000"/>
                </a:solidFill>
                <a:latin typeface="Times New Roman" pitchFamily="18" charset="0"/>
                <a:ea typeface="標楷體" pitchFamily="65" charset="-120"/>
              </a:rPr>
              <a:t>	</a:t>
            </a:r>
            <a:r>
              <a:rPr kumimoji="1" lang="zh-TW" altLang="en-US" sz="2400" b="0" dirty="0">
                <a:solidFill>
                  <a:srgbClr val="000000"/>
                </a:solidFill>
                <a:latin typeface="Times New Roman" pitchFamily="18" charset="0"/>
                <a:ea typeface="標楷體" pitchFamily="65" charset="-120"/>
              </a:rPr>
              <a:t>來自加拿大的新創公司</a:t>
            </a:r>
            <a:r>
              <a:rPr kumimoji="1" lang="en-US" altLang="zh-TW" sz="2400" b="0" dirty="0" err="1">
                <a:solidFill>
                  <a:srgbClr val="000000"/>
                </a:solidFill>
                <a:latin typeface="Times New Roman" pitchFamily="18" charset="0"/>
                <a:ea typeface="標楷體" pitchFamily="65" charset="-120"/>
              </a:rPr>
              <a:t>Bluedot</a:t>
            </a:r>
            <a:r>
              <a:rPr kumimoji="1" lang="zh-TW" altLang="en-US" sz="2400" b="0" dirty="0">
                <a:solidFill>
                  <a:srgbClr val="000000"/>
                </a:solidFill>
                <a:latin typeface="Times New Roman" pitchFamily="18" charset="0"/>
                <a:ea typeface="標楷體" pitchFamily="65" charset="-120"/>
              </a:rPr>
              <a:t>，透過分析全世界的新聞報導、動植物疾病報告及官方公告等，經大數據分析後，再由公司內部的專業人員判定資料正確性，最後才對他們的客戶進行警告，以避開疾病可能爆發的危險區域。</a:t>
            </a:r>
          </a:p>
        </p:txBody>
      </p:sp>
    </p:spTree>
    <p:extLst>
      <p:ext uri="{BB962C8B-B14F-4D97-AF65-F5344CB8AC3E}">
        <p14:creationId xmlns:p14="http://schemas.microsoft.com/office/powerpoint/2010/main" val="10627330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eaLnBrk="1">
              <a:lnSpc>
                <a:spcPct val="100000"/>
              </a:lnSpc>
              <a:buNone/>
            </a:pPr>
            <a:r>
              <a:rPr kumimoji="1" lang="zh-TW" altLang="en-US" sz="2400" b="0" dirty="0" smtClean="0">
                <a:solidFill>
                  <a:srgbClr val="000000"/>
                </a:solidFill>
                <a:latin typeface="Times New Roman" pitchFamily="18" charset="0"/>
                <a:ea typeface="標楷體" pitchFamily="65" charset="-120"/>
              </a:rPr>
              <a:t>        </a:t>
            </a:r>
            <a:r>
              <a:rPr kumimoji="1" lang="en-US" altLang="zh-TW" sz="2400" b="0" dirty="0" err="1" smtClean="0">
                <a:solidFill>
                  <a:srgbClr val="000000"/>
                </a:solidFill>
                <a:latin typeface="Times New Roman" pitchFamily="18" charset="0"/>
                <a:ea typeface="標楷體" pitchFamily="65" charset="-120"/>
              </a:rPr>
              <a:t>Bluedot</a:t>
            </a:r>
            <a:r>
              <a:rPr kumimoji="1" lang="zh-TW" altLang="en-US" sz="2400" b="0" dirty="0" smtClean="0">
                <a:solidFill>
                  <a:srgbClr val="000000"/>
                </a:solidFill>
                <a:latin typeface="Times New Roman" pitchFamily="18" charset="0"/>
                <a:ea typeface="標楷體" pitchFamily="65" charset="-120"/>
              </a:rPr>
              <a:t>早已預測</a:t>
            </a:r>
            <a:r>
              <a:rPr kumimoji="1" lang="en-US" altLang="zh-TW" sz="2400" b="0" dirty="0" err="1" smtClean="0">
                <a:solidFill>
                  <a:srgbClr val="000000"/>
                </a:solidFill>
                <a:latin typeface="Times New Roman" pitchFamily="18" charset="0"/>
                <a:ea typeface="標楷體" pitchFamily="65" charset="-120"/>
              </a:rPr>
              <a:t>COVID</a:t>
            </a:r>
            <a:r>
              <a:rPr kumimoji="1" lang="en-US" altLang="zh-TW" sz="2400" b="0" dirty="0" smtClean="0">
                <a:solidFill>
                  <a:srgbClr val="000000"/>
                </a:solidFill>
                <a:latin typeface="Times New Roman" pitchFamily="18" charset="0"/>
                <a:ea typeface="標楷體" pitchFamily="65" charset="-120"/>
              </a:rPr>
              <a:t>-19</a:t>
            </a:r>
            <a:r>
              <a:rPr kumimoji="1" lang="zh-TW" altLang="en-US" sz="2400" b="0" dirty="0" smtClean="0">
                <a:solidFill>
                  <a:srgbClr val="000000"/>
                </a:solidFill>
                <a:latin typeface="Times New Roman" pitchFamily="18" charset="0"/>
                <a:ea typeface="標楷體" pitchFamily="65" charset="-120"/>
              </a:rPr>
              <a:t>疫</a:t>
            </a:r>
            <a:r>
              <a:rPr kumimoji="1" lang="zh-TW" altLang="en-US" sz="2400" b="0" dirty="0">
                <a:solidFill>
                  <a:srgbClr val="000000"/>
                </a:solidFill>
                <a:latin typeface="Times New Roman" pitchFamily="18" charset="0"/>
                <a:ea typeface="標楷體" pitchFamily="65" charset="-120"/>
              </a:rPr>
              <a:t>情爆發的區域及擴散路徑，並在</a:t>
            </a:r>
            <a:r>
              <a:rPr kumimoji="1" lang="en-US" altLang="zh-TW" sz="2400" b="0" dirty="0" smtClean="0">
                <a:solidFill>
                  <a:srgbClr val="000000"/>
                </a:solidFill>
                <a:latin typeface="Times New Roman" pitchFamily="18" charset="0"/>
                <a:ea typeface="標楷體" pitchFamily="65" charset="-120"/>
              </a:rPr>
              <a:t>2019</a:t>
            </a:r>
            <a:r>
              <a:rPr kumimoji="1" lang="zh-TW" altLang="en-US" sz="2400" b="0" dirty="0" smtClean="0">
                <a:solidFill>
                  <a:srgbClr val="000000"/>
                </a:solidFill>
                <a:latin typeface="Times New Roman" pitchFamily="18" charset="0"/>
                <a:ea typeface="標楷體" pitchFamily="65" charset="-120"/>
              </a:rPr>
              <a:t>年</a:t>
            </a:r>
            <a:r>
              <a:rPr kumimoji="1" lang="en-US" altLang="zh-TW" sz="2400" b="0" dirty="0" smtClean="0">
                <a:solidFill>
                  <a:srgbClr val="000000"/>
                </a:solidFill>
                <a:latin typeface="Times New Roman" pitchFamily="18" charset="0"/>
                <a:ea typeface="標楷體" pitchFamily="65" charset="-120"/>
              </a:rPr>
              <a:t>12</a:t>
            </a:r>
            <a:r>
              <a:rPr kumimoji="1" lang="zh-TW" altLang="en-US" sz="2400" b="0" dirty="0" smtClean="0">
                <a:solidFill>
                  <a:srgbClr val="000000"/>
                </a:solidFill>
                <a:latin typeface="Times New Roman" pitchFamily="18" charset="0"/>
                <a:ea typeface="標楷體" pitchFamily="65" charset="-120"/>
              </a:rPr>
              <a:t>月</a:t>
            </a:r>
            <a:r>
              <a:rPr kumimoji="1" lang="en-US" altLang="zh-TW" sz="2400" b="0" dirty="0" smtClean="0">
                <a:solidFill>
                  <a:srgbClr val="000000"/>
                </a:solidFill>
                <a:latin typeface="Times New Roman" pitchFamily="18" charset="0"/>
                <a:ea typeface="標楷體" pitchFamily="65" charset="-120"/>
              </a:rPr>
              <a:t>31</a:t>
            </a:r>
            <a:r>
              <a:rPr kumimoji="1" lang="zh-TW" altLang="en-US" sz="2400" b="0" dirty="0" smtClean="0">
                <a:solidFill>
                  <a:srgbClr val="000000"/>
                </a:solidFill>
                <a:latin typeface="Times New Roman" pitchFamily="18" charset="0"/>
                <a:ea typeface="標楷體" pitchFamily="65" charset="-120"/>
              </a:rPr>
              <a:t>日</a:t>
            </a:r>
            <a:r>
              <a:rPr kumimoji="1" lang="zh-TW" altLang="en-US" sz="2400" b="0" dirty="0">
                <a:solidFill>
                  <a:srgbClr val="000000"/>
                </a:solidFill>
                <a:latin typeface="Times New Roman" pitchFamily="18" charset="0"/>
                <a:ea typeface="標楷體" pitchFamily="65" charset="-120"/>
              </a:rPr>
              <a:t>就向他們的客戶發出</a:t>
            </a:r>
            <a:r>
              <a:rPr kumimoji="1" lang="zh-TW" altLang="en-US" sz="2400" b="0" dirty="0" smtClean="0">
                <a:solidFill>
                  <a:srgbClr val="000000"/>
                </a:solidFill>
                <a:latin typeface="Times New Roman" pitchFamily="18" charset="0"/>
                <a:ea typeface="標楷體" pitchFamily="65" charset="-120"/>
              </a:rPr>
              <a:t>警告</a:t>
            </a:r>
            <a:r>
              <a:rPr kumimoji="1" lang="zh-TW" altLang="en-US" sz="2400" b="0" dirty="0">
                <a:solidFill>
                  <a:srgbClr val="000000"/>
                </a:solidFill>
                <a:latin typeface="Times New Roman" pitchFamily="18" charset="0"/>
                <a:ea typeface="標楷體" pitchFamily="65" charset="-120"/>
              </a:rPr>
              <a:t>。相比</a:t>
            </a:r>
            <a:r>
              <a:rPr kumimoji="1" lang="en-US" altLang="zh-TW" sz="2400" b="0" dirty="0" smtClean="0">
                <a:solidFill>
                  <a:srgbClr val="000000"/>
                </a:solidFill>
                <a:latin typeface="Times New Roman" pitchFamily="18" charset="0"/>
                <a:ea typeface="標楷體" pitchFamily="65" charset="-120"/>
              </a:rPr>
              <a:t>CDC</a:t>
            </a:r>
            <a:r>
              <a:rPr kumimoji="1" lang="zh-TW" altLang="en-US" sz="2400" b="0" dirty="0" smtClean="0">
                <a:solidFill>
                  <a:srgbClr val="000000"/>
                </a:solidFill>
                <a:latin typeface="Times New Roman" pitchFamily="18" charset="0"/>
                <a:ea typeface="標楷體" pitchFamily="65" charset="-120"/>
              </a:rPr>
              <a:t>和</a:t>
            </a:r>
            <a:r>
              <a:rPr kumimoji="1" lang="en-US" altLang="zh-TW" sz="2400" b="0" dirty="0" smtClean="0">
                <a:solidFill>
                  <a:srgbClr val="000000"/>
                </a:solidFill>
                <a:latin typeface="Times New Roman" pitchFamily="18" charset="0"/>
                <a:ea typeface="標楷體" pitchFamily="65" charset="-120"/>
              </a:rPr>
              <a:t>WHO</a:t>
            </a:r>
            <a:r>
              <a:rPr kumimoji="1" lang="zh-TW" altLang="en-US" sz="2400" b="0" dirty="0" smtClean="0">
                <a:solidFill>
                  <a:srgbClr val="000000"/>
                </a:solidFill>
                <a:latin typeface="Times New Roman" pitchFamily="18" charset="0"/>
                <a:ea typeface="標楷體" pitchFamily="65" charset="-120"/>
              </a:rPr>
              <a:t>發布</a:t>
            </a:r>
            <a:r>
              <a:rPr kumimoji="1" lang="zh-TW" altLang="en-US" sz="2400" b="0" dirty="0">
                <a:solidFill>
                  <a:srgbClr val="000000"/>
                </a:solidFill>
                <a:latin typeface="Times New Roman" pitchFamily="18" charset="0"/>
                <a:ea typeface="標楷體" pitchFamily="65" charset="-120"/>
              </a:rPr>
              <a:t>官方公告提早了一</a:t>
            </a:r>
            <a:r>
              <a:rPr kumimoji="1" lang="zh-TW" altLang="en-US" sz="2400" b="0" dirty="0" smtClean="0">
                <a:solidFill>
                  <a:srgbClr val="000000"/>
                </a:solidFill>
                <a:latin typeface="Times New Roman" pitchFamily="18" charset="0"/>
                <a:ea typeface="標楷體" pitchFamily="65" charset="-120"/>
              </a:rPr>
              <a:t>周</a:t>
            </a:r>
            <a:r>
              <a:rPr kumimoji="1" lang="zh-TW" altLang="en-US" sz="2400" b="0" dirty="0" smtClean="0">
                <a:solidFill>
                  <a:srgbClr val="000000"/>
                </a:solidFill>
                <a:latin typeface="Times New Roman" pitchFamily="18" charset="0"/>
                <a:ea typeface="標楷體" pitchFamily="65" charset="-120"/>
              </a:rPr>
              <a:t>。</a:t>
            </a:r>
            <a:endParaRPr kumimoji="1" lang="en-US" altLang="zh-TW" sz="2400" b="0" dirty="0" smtClean="0">
              <a:solidFill>
                <a:srgbClr val="000000"/>
              </a:solidFill>
              <a:latin typeface="Times New Roman" pitchFamily="18" charset="0"/>
              <a:ea typeface="標楷體" pitchFamily="65" charset="-120"/>
            </a:endParaRPr>
          </a:p>
          <a:p>
            <a:pPr marL="0" indent="0" eaLnBrk="1">
              <a:lnSpc>
                <a:spcPct val="100000"/>
              </a:lnSpc>
              <a:buNone/>
            </a:pPr>
            <a:endParaRPr kumimoji="1" lang="en-US" altLang="zh-TW" sz="2400" b="0" dirty="0" smtClean="0">
              <a:solidFill>
                <a:srgbClr val="000000"/>
              </a:solidFill>
              <a:latin typeface="Times New Roman" pitchFamily="18" charset="0"/>
              <a:ea typeface="標楷體" pitchFamily="65" charset="-120"/>
            </a:endParaRPr>
          </a:p>
          <a:p>
            <a:pPr marL="0" indent="0" eaLnBrk="1">
              <a:lnSpc>
                <a:spcPct val="100000"/>
              </a:lnSpc>
              <a:buNone/>
            </a:pPr>
            <a:r>
              <a:rPr kumimoji="1" lang="zh-TW" altLang="en-US" sz="2400" b="0" dirty="0" smtClean="0">
                <a:solidFill>
                  <a:srgbClr val="000000"/>
                </a:solidFill>
                <a:latin typeface="Times New Roman" pitchFamily="18" charset="0"/>
                <a:ea typeface="標楷體" pitchFamily="65" charset="-120"/>
              </a:rPr>
              <a:t>      利用</a:t>
            </a:r>
            <a:r>
              <a:rPr kumimoji="1" lang="zh-TW" altLang="en-US" sz="2400" b="0" dirty="0">
                <a:solidFill>
                  <a:srgbClr val="000000"/>
                </a:solidFill>
                <a:latin typeface="Times New Roman" pitchFamily="18" charset="0"/>
                <a:ea typeface="標楷體" pitchFamily="65" charset="-120"/>
              </a:rPr>
              <a:t>人工智慧的技術分析數據能夠掌握大量且即時的資訊，並降低人為的影響。</a:t>
            </a:r>
            <a:r>
              <a:rPr kumimoji="1" lang="zh-TW" altLang="en-US" sz="2400" b="0" dirty="0" smtClean="0">
                <a:solidFill>
                  <a:srgbClr val="000000"/>
                </a:solidFill>
                <a:latin typeface="Times New Roman" pitchFamily="18" charset="0"/>
                <a:ea typeface="標楷體" pitchFamily="65" charset="-120"/>
              </a:rPr>
              <a:t>人工智慧</a:t>
            </a:r>
            <a:r>
              <a:rPr kumimoji="1" lang="zh-TW" altLang="en-US" sz="2400" b="0" dirty="0">
                <a:solidFill>
                  <a:srgbClr val="000000"/>
                </a:solidFill>
                <a:latin typeface="Times New Roman" pitchFamily="18" charset="0"/>
                <a:ea typeface="標楷體" pitchFamily="65" charset="-120"/>
              </a:rPr>
              <a:t>可以透過媒體報導、網路言論、或是行為模式等資訊，取得疾病的相關訊息，藉由醫療和人工智慧的結合，可以達到協助預測疾病的傳播，提升防疫</a:t>
            </a:r>
            <a:r>
              <a:rPr kumimoji="1" lang="zh-TW" altLang="en-US" sz="2400" b="0" dirty="0" smtClean="0">
                <a:solidFill>
                  <a:srgbClr val="000000"/>
                </a:solidFill>
                <a:latin typeface="Times New Roman" pitchFamily="18" charset="0"/>
                <a:ea typeface="標楷體" pitchFamily="65" charset="-120"/>
              </a:rPr>
              <a:t>效能</a:t>
            </a:r>
            <a:r>
              <a:rPr kumimoji="1" lang="zh-TW" altLang="en-US" sz="2400" b="0" dirty="0">
                <a:solidFill>
                  <a:srgbClr val="000000"/>
                </a:solidFill>
                <a:latin typeface="Times New Roman" pitchFamily="18" charset="0"/>
                <a:ea typeface="標楷體" pitchFamily="65" charset="-120"/>
              </a:rPr>
              <a:t>。</a:t>
            </a:r>
          </a:p>
        </p:txBody>
      </p:sp>
    </p:spTree>
    <p:extLst>
      <p:ext uri="{BB962C8B-B14F-4D97-AF65-F5344CB8AC3E}">
        <p14:creationId xmlns:p14="http://schemas.microsoft.com/office/powerpoint/2010/main" val="953674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lang="zh-TW" altLang="en-US" dirty="0" smtClean="0"/>
              <a:t>人工智慧</a:t>
            </a:r>
            <a:r>
              <a:rPr lang="zh-TW" altLang="en-US" dirty="0"/>
              <a:t>在防疫上的應用</a:t>
            </a:r>
            <a:endParaRPr lang="en-US" altLang="zh-TW" dirty="0"/>
          </a:p>
          <a:p>
            <a:pPr marL="0" indent="0">
              <a:lnSpc>
                <a:spcPct val="100000"/>
              </a:lnSpc>
              <a:buNone/>
            </a:pPr>
            <a:r>
              <a:rPr kumimoji="1" lang="zh-TW" altLang="en-US" sz="2400" b="0" dirty="0" smtClean="0">
                <a:solidFill>
                  <a:srgbClr val="000000"/>
                </a:solidFill>
                <a:latin typeface="Times New Roman" pitchFamily="18" charset="0"/>
                <a:ea typeface="標楷體" pitchFamily="65" charset="-120"/>
              </a:rPr>
              <a:t>        為</a:t>
            </a:r>
            <a:r>
              <a:rPr kumimoji="1" lang="zh-TW" altLang="en-US" sz="2400" b="0" dirty="0">
                <a:solidFill>
                  <a:srgbClr val="000000"/>
                </a:solidFill>
                <a:latin typeface="Times New Roman" pitchFamily="18" charset="0"/>
                <a:ea typeface="標楷體" pitchFamily="65" charset="-120"/>
              </a:rPr>
              <a:t>確保民眾配戴口罩及</a:t>
            </a:r>
            <a:r>
              <a:rPr kumimoji="1" lang="zh-TW" altLang="en-US" sz="2400" b="0" dirty="0" smtClean="0">
                <a:solidFill>
                  <a:srgbClr val="000000"/>
                </a:solidFill>
                <a:latin typeface="Times New Roman" pitchFamily="18" charset="0"/>
                <a:ea typeface="標楷體" pitchFamily="65" charset="-120"/>
              </a:rPr>
              <a:t>體溫量</a:t>
            </a:r>
            <a:r>
              <a:rPr kumimoji="1" lang="zh-TW" altLang="en-US" sz="2400" b="0" dirty="0">
                <a:solidFill>
                  <a:srgbClr val="000000"/>
                </a:solidFill>
                <a:latin typeface="Times New Roman" pitchFamily="18" charset="0"/>
                <a:ea typeface="標楷體" pitchFamily="65" charset="-120"/>
              </a:rPr>
              <a:t>測，往往需要在各個出入口增派人力管控，這不僅形成人力的</a:t>
            </a:r>
            <a:r>
              <a:rPr kumimoji="1" lang="zh-TW" altLang="en-US" sz="2400" b="0" dirty="0" smtClean="0">
                <a:solidFill>
                  <a:srgbClr val="000000"/>
                </a:solidFill>
                <a:latin typeface="Times New Roman" pitchFamily="18" charset="0"/>
                <a:ea typeface="標楷體" pitchFamily="65" charset="-120"/>
              </a:rPr>
              <a:t>浪費</a:t>
            </a:r>
            <a:r>
              <a:rPr kumimoji="1" lang="zh-TW" altLang="en-US" sz="2400" b="0" dirty="0" smtClean="0">
                <a:solidFill>
                  <a:srgbClr val="000000"/>
                </a:solidFill>
                <a:latin typeface="Times New Roman" pitchFamily="18" charset="0"/>
                <a:ea typeface="標楷體" pitchFamily="65" charset="-120"/>
              </a:rPr>
              <a:t>。</a:t>
            </a:r>
            <a:endParaRPr kumimoji="1" lang="en-US" altLang="zh-TW" sz="2400" b="0" dirty="0" smtClean="0">
              <a:solidFill>
                <a:srgbClr val="000000"/>
              </a:solidFill>
              <a:latin typeface="Times New Roman" pitchFamily="18" charset="0"/>
              <a:ea typeface="標楷體" pitchFamily="65" charset="-120"/>
            </a:endParaRPr>
          </a:p>
          <a:p>
            <a:pPr marL="0" indent="0">
              <a:lnSpc>
                <a:spcPct val="100000"/>
              </a:lnSpc>
              <a:buNone/>
            </a:pPr>
            <a:endParaRPr kumimoji="1" lang="en-US" altLang="zh-TW" sz="2400" b="0" dirty="0" smtClean="0">
              <a:solidFill>
                <a:srgbClr val="000000"/>
              </a:solidFill>
              <a:latin typeface="Times New Roman" pitchFamily="18" charset="0"/>
              <a:ea typeface="標楷體" pitchFamily="65" charset="-120"/>
            </a:endParaRPr>
          </a:p>
          <a:p>
            <a:pPr marL="0" indent="0">
              <a:lnSpc>
                <a:spcPct val="100000"/>
              </a:lnSpc>
              <a:buNone/>
            </a:pPr>
            <a:r>
              <a:rPr kumimoji="1" lang="zh-TW" altLang="en-US" sz="2400" b="0" dirty="0" smtClean="0">
                <a:solidFill>
                  <a:srgbClr val="000000"/>
                </a:solidFill>
                <a:latin typeface="Times New Roman" pitchFamily="18" charset="0"/>
                <a:ea typeface="標楷體" pitchFamily="65" charset="-120"/>
              </a:rPr>
              <a:t>        在</a:t>
            </a:r>
            <a:r>
              <a:rPr kumimoji="1" lang="zh-TW" altLang="en-US" sz="2400" b="0" dirty="0">
                <a:solidFill>
                  <a:srgbClr val="000000"/>
                </a:solidFill>
                <a:latin typeface="Times New Roman" pitchFamily="18" charset="0"/>
                <a:ea typeface="標楷體" pitchFamily="65" charset="-120"/>
              </a:rPr>
              <a:t>出入口架設</a:t>
            </a:r>
            <a:r>
              <a:rPr kumimoji="1" lang="en-US" altLang="zh-TW" sz="2400" b="0" dirty="0" smtClean="0">
                <a:solidFill>
                  <a:srgbClr val="000000"/>
                </a:solidFill>
                <a:latin typeface="Times New Roman" pitchFamily="18" charset="0"/>
                <a:ea typeface="標楷體" pitchFamily="65" charset="-120"/>
              </a:rPr>
              <a:t>AI</a:t>
            </a:r>
            <a:r>
              <a:rPr kumimoji="1" lang="zh-TW" altLang="en-US" sz="2400" b="0" dirty="0" smtClean="0">
                <a:solidFill>
                  <a:srgbClr val="000000"/>
                </a:solidFill>
                <a:latin typeface="Times New Roman" pitchFamily="18" charset="0"/>
                <a:ea typeface="標楷體" pitchFamily="65" charset="-120"/>
              </a:rPr>
              <a:t>溫</a:t>
            </a:r>
            <a:r>
              <a:rPr kumimoji="1" lang="zh-TW" altLang="en-US" sz="2400" b="0" dirty="0">
                <a:solidFill>
                  <a:srgbClr val="000000"/>
                </a:solidFill>
                <a:latin typeface="Times New Roman" pitchFamily="18" charset="0"/>
                <a:ea typeface="標楷體" pitchFamily="65" charset="-120"/>
              </a:rPr>
              <a:t>測儀，透過影像處理、機器學習技術配合紅外線</a:t>
            </a:r>
            <a:r>
              <a:rPr kumimoji="1" lang="zh-TW" altLang="en-US" sz="2400" b="0" dirty="0" smtClean="0">
                <a:solidFill>
                  <a:srgbClr val="000000"/>
                </a:solidFill>
                <a:latin typeface="Times New Roman" pitchFamily="18" charset="0"/>
                <a:ea typeface="標楷體" pitchFamily="65" charset="-120"/>
              </a:rPr>
              <a:t>溫度</a:t>
            </a:r>
            <a:r>
              <a:rPr kumimoji="1" lang="zh-TW" altLang="en-US" sz="2400" b="0" dirty="0">
                <a:solidFill>
                  <a:srgbClr val="000000"/>
                </a:solidFill>
                <a:latin typeface="Times New Roman" pitchFamily="18" charset="0"/>
                <a:ea typeface="標楷體" pitchFamily="65" charset="-120"/>
              </a:rPr>
              <a:t>感測，即可獲得非接觸式且高精準度的體溫篩檢系統能自動辨識民眾</a:t>
            </a:r>
            <a:r>
              <a:rPr kumimoji="1" lang="zh-TW" altLang="en-US" sz="2400" b="0" dirty="0" smtClean="0">
                <a:solidFill>
                  <a:srgbClr val="000000"/>
                </a:solidFill>
                <a:latin typeface="Times New Roman" pitchFamily="18" charset="0"/>
                <a:ea typeface="標楷體" pitchFamily="65" charset="-120"/>
              </a:rPr>
              <a:t>是否</a:t>
            </a:r>
            <a:r>
              <a:rPr kumimoji="1" lang="zh-TW" altLang="en-US" sz="2400" b="0" dirty="0">
                <a:solidFill>
                  <a:srgbClr val="000000"/>
                </a:solidFill>
                <a:latin typeface="Times New Roman" pitchFamily="18" charset="0"/>
                <a:ea typeface="標楷體" pitchFamily="65" charset="-120"/>
              </a:rPr>
              <a:t>佩戴口罩，並且能測量體溫，無須將臉面對著鏡頭，就可以辨識完成，有效落實防疫自動</a:t>
            </a:r>
          </a:p>
          <a:p>
            <a:pPr marL="0" indent="0">
              <a:buNone/>
            </a:pPr>
            <a:r>
              <a:rPr kumimoji="1" lang="zh-TW" altLang="en-US" sz="2400" b="0" dirty="0">
                <a:solidFill>
                  <a:srgbClr val="000000"/>
                </a:solidFill>
                <a:latin typeface="Times New Roman" pitchFamily="18" charset="0"/>
                <a:ea typeface="標楷體" pitchFamily="65" charset="-120"/>
              </a:rPr>
              <a:t>化，也可以減少人力</a:t>
            </a:r>
            <a:r>
              <a:rPr kumimoji="1" lang="zh-TW" altLang="en-US" sz="2400" b="0" dirty="0" smtClean="0">
                <a:solidFill>
                  <a:srgbClr val="000000"/>
                </a:solidFill>
                <a:latin typeface="Times New Roman" pitchFamily="18" charset="0"/>
                <a:ea typeface="標楷體" pitchFamily="65" charset="-120"/>
              </a:rPr>
              <a:t>駐守。</a:t>
            </a:r>
            <a:endParaRPr kumimoji="1" lang="zh-TW" altLang="en-US" sz="2400" b="0" dirty="0">
              <a:solidFill>
                <a:srgbClr val="000000"/>
              </a:solidFill>
              <a:latin typeface="Times New Roman" pitchFamily="18" charset="0"/>
              <a:ea typeface="標楷體" pitchFamily="65" charset="-120"/>
            </a:endParaRPr>
          </a:p>
        </p:txBody>
      </p:sp>
      <p:grpSp>
        <p:nvGrpSpPr>
          <p:cNvPr id="4" name="群組 3"/>
          <p:cNvGrpSpPr/>
          <p:nvPr/>
        </p:nvGrpSpPr>
        <p:grpSpPr>
          <a:xfrm>
            <a:off x="5494421" y="4889407"/>
            <a:ext cx="3043238" cy="1212056"/>
            <a:chOff x="5638800" y="5282804"/>
            <a:chExt cx="3043238" cy="1212056"/>
          </a:xfrm>
        </p:grpSpPr>
        <p:pic>
          <p:nvPicPr>
            <p:cNvPr id="19458" name="Picture 2">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8800" y="5282804"/>
              <a:ext cx="3043238" cy="1212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05182" y="5849463"/>
              <a:ext cx="504001" cy="504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035654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endParaRPr lang="zh-TW" altLang="en-US" dirty="0"/>
          </a:p>
        </p:txBody>
      </p:sp>
      <p:pic>
        <p:nvPicPr>
          <p:cNvPr id="2048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1360" y="1717038"/>
            <a:ext cx="5212080" cy="4400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88180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endParaRPr lang="zh-TW" altLang="en-US" dirty="0"/>
          </a:p>
        </p:txBody>
      </p:sp>
      <p:pic>
        <p:nvPicPr>
          <p:cNvPr id="205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155"/>
          <a:stretch/>
        </p:blipFill>
        <p:spPr bwMode="auto">
          <a:xfrm>
            <a:off x="515619" y="1149866"/>
            <a:ext cx="7856219" cy="5264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519668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endParaRPr lang="zh-TW" altLang="en-US" dirty="0"/>
          </a:p>
        </p:txBody>
      </p:sp>
      <p:pic>
        <p:nvPicPr>
          <p:cNvPr id="215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13941" y="1434380"/>
            <a:ext cx="4005580" cy="4697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47797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lang="zh-TW" altLang="en-US" dirty="0" smtClean="0"/>
              <a:t>人工智慧</a:t>
            </a:r>
            <a:r>
              <a:rPr lang="zh-TW" altLang="en-US" dirty="0"/>
              <a:t>在診斷疫情上的應用</a:t>
            </a:r>
            <a:endParaRPr lang="en-US" altLang="zh-TW" dirty="0"/>
          </a:p>
          <a:p>
            <a:pPr marL="0" indent="0">
              <a:lnSpc>
                <a:spcPct val="100000"/>
              </a:lnSpc>
              <a:buNone/>
            </a:pPr>
            <a:r>
              <a:rPr kumimoji="1" lang="zh-TW" altLang="en-US" sz="2400" b="0" dirty="0" smtClean="0">
                <a:solidFill>
                  <a:srgbClr val="000000"/>
                </a:solidFill>
                <a:latin typeface="Times New Roman" pitchFamily="18" charset="0"/>
                <a:ea typeface="標楷體" pitchFamily="65" charset="-120"/>
              </a:rPr>
              <a:t>        由於</a:t>
            </a:r>
            <a:r>
              <a:rPr kumimoji="1" lang="en-US" altLang="zh-TW" sz="2400" b="0" dirty="0" err="1" smtClean="0">
                <a:solidFill>
                  <a:srgbClr val="000000"/>
                </a:solidFill>
                <a:latin typeface="Times New Roman" pitchFamily="18" charset="0"/>
                <a:ea typeface="標楷體" pitchFamily="65" charset="-120"/>
              </a:rPr>
              <a:t>COVID</a:t>
            </a:r>
            <a:r>
              <a:rPr kumimoji="1" lang="en-US" altLang="zh-TW" sz="2400" b="0" dirty="0" smtClean="0">
                <a:solidFill>
                  <a:srgbClr val="000000"/>
                </a:solidFill>
                <a:latin typeface="Times New Roman" pitchFamily="18" charset="0"/>
                <a:ea typeface="標楷體" pitchFamily="65" charset="-120"/>
              </a:rPr>
              <a:t>-19</a:t>
            </a:r>
            <a:r>
              <a:rPr kumimoji="1" lang="zh-TW" altLang="en-US" sz="2400" b="0" dirty="0" smtClean="0">
                <a:solidFill>
                  <a:srgbClr val="000000"/>
                </a:solidFill>
                <a:latin typeface="Times New Roman" pitchFamily="18" charset="0"/>
                <a:ea typeface="標楷體" pitchFamily="65" charset="-120"/>
              </a:rPr>
              <a:t>的</a:t>
            </a:r>
            <a:r>
              <a:rPr kumimoji="1" lang="zh-TW" altLang="en-US" sz="2400" b="0" dirty="0">
                <a:solidFill>
                  <a:srgbClr val="000000"/>
                </a:solidFill>
                <a:latin typeface="Times New Roman" pitchFamily="18" charset="0"/>
                <a:ea typeface="標楷體" pitchFamily="65" charset="-120"/>
              </a:rPr>
              <a:t>篩檢患者數量過多，可能造成篩檢上的疏失，藉由人工智慧的機器學習可以快速的判斷疑似</a:t>
            </a:r>
            <a:r>
              <a:rPr kumimoji="1" lang="en-US" altLang="zh-TW" sz="2400" b="0" dirty="0" err="1" smtClean="0">
                <a:solidFill>
                  <a:srgbClr val="000000"/>
                </a:solidFill>
                <a:latin typeface="Times New Roman" pitchFamily="18" charset="0"/>
                <a:ea typeface="標楷體" pitchFamily="65" charset="-120"/>
              </a:rPr>
              <a:t>COVID</a:t>
            </a:r>
            <a:r>
              <a:rPr kumimoji="1" lang="en-US" altLang="zh-TW" sz="2400" b="0" dirty="0" smtClean="0">
                <a:solidFill>
                  <a:srgbClr val="000000"/>
                </a:solidFill>
                <a:latin typeface="Times New Roman" pitchFamily="18" charset="0"/>
                <a:ea typeface="標楷體" pitchFamily="65" charset="-120"/>
              </a:rPr>
              <a:t>-19</a:t>
            </a:r>
            <a:r>
              <a:rPr kumimoji="1" lang="zh-TW" altLang="en-US" sz="2400" b="0" dirty="0" smtClean="0">
                <a:solidFill>
                  <a:srgbClr val="000000"/>
                </a:solidFill>
                <a:latin typeface="Times New Roman" pitchFamily="18" charset="0"/>
                <a:ea typeface="標楷體" pitchFamily="65" charset="-120"/>
              </a:rPr>
              <a:t>的</a:t>
            </a:r>
            <a:r>
              <a:rPr kumimoji="1" lang="zh-TW" altLang="en-US" sz="2400" b="0" dirty="0">
                <a:solidFill>
                  <a:srgbClr val="000000"/>
                </a:solidFill>
                <a:latin typeface="Times New Roman" pitchFamily="18" charset="0"/>
                <a:ea typeface="標楷體" pitchFamily="65" charset="-120"/>
              </a:rPr>
              <a:t>病徵當患者拍攝</a:t>
            </a:r>
            <a:r>
              <a:rPr kumimoji="1" lang="zh-TW" altLang="en-US" sz="2400" b="0" dirty="0" smtClean="0">
                <a:solidFill>
                  <a:srgbClr val="000000"/>
                </a:solidFill>
                <a:latin typeface="Times New Roman" pitchFamily="18" charset="0"/>
                <a:ea typeface="標楷體" pitchFamily="65" charset="-120"/>
              </a:rPr>
              <a:t>胸部</a:t>
            </a:r>
            <a:r>
              <a:rPr kumimoji="1" lang="en-US" altLang="zh-TW" sz="2400" b="0" dirty="0" smtClean="0">
                <a:solidFill>
                  <a:srgbClr val="000000"/>
                </a:solidFill>
                <a:latin typeface="Times New Roman" pitchFamily="18" charset="0"/>
                <a:ea typeface="標楷體" pitchFamily="65" charset="-120"/>
              </a:rPr>
              <a:t>X </a:t>
            </a:r>
            <a:r>
              <a:rPr kumimoji="1" lang="zh-TW" altLang="en-US" sz="2400" b="0" dirty="0">
                <a:solidFill>
                  <a:srgbClr val="000000"/>
                </a:solidFill>
                <a:latin typeface="Times New Roman" pitchFamily="18" charset="0"/>
                <a:ea typeface="標楷體" pitchFamily="65" charset="-120"/>
              </a:rPr>
              <a:t>光後，</a:t>
            </a:r>
            <a:r>
              <a:rPr kumimoji="1" lang="en-US" altLang="zh-TW" sz="2400" b="0" dirty="0" smtClean="0">
                <a:solidFill>
                  <a:srgbClr val="000000"/>
                </a:solidFill>
                <a:latin typeface="Times New Roman" pitchFamily="18" charset="0"/>
                <a:ea typeface="標楷體" pitchFamily="65" charset="-120"/>
              </a:rPr>
              <a:t>AI</a:t>
            </a:r>
            <a:r>
              <a:rPr kumimoji="1" lang="zh-TW" altLang="en-US" sz="2400" b="0" dirty="0" smtClean="0">
                <a:solidFill>
                  <a:srgbClr val="000000"/>
                </a:solidFill>
                <a:latin typeface="Times New Roman" pitchFamily="18" charset="0"/>
                <a:ea typeface="標楷體" pitchFamily="65" charset="-120"/>
              </a:rPr>
              <a:t>會</a:t>
            </a:r>
            <a:r>
              <a:rPr kumimoji="1" lang="zh-TW" altLang="en-US" sz="2400" b="0" dirty="0">
                <a:solidFill>
                  <a:srgbClr val="000000"/>
                </a:solidFill>
                <a:latin typeface="Times New Roman" pitchFamily="18" charset="0"/>
                <a:ea typeface="標楷體" pitchFamily="65" charset="-120"/>
              </a:rPr>
              <a:t>先進行檢測，若</a:t>
            </a:r>
            <a:r>
              <a:rPr kumimoji="1" lang="en-US" altLang="zh-TW" sz="2400" b="0" dirty="0" smtClean="0">
                <a:solidFill>
                  <a:srgbClr val="000000"/>
                </a:solidFill>
                <a:latin typeface="Times New Roman" pitchFamily="18" charset="0"/>
                <a:ea typeface="標楷體" pitchFamily="65" charset="-120"/>
              </a:rPr>
              <a:t>AI</a:t>
            </a:r>
            <a:r>
              <a:rPr kumimoji="1" lang="zh-TW" altLang="en-US" sz="2400" b="0" dirty="0" smtClean="0">
                <a:solidFill>
                  <a:srgbClr val="000000"/>
                </a:solidFill>
                <a:latin typeface="Times New Roman" pitchFamily="18" charset="0"/>
                <a:ea typeface="標楷體" pitchFamily="65" charset="-120"/>
              </a:rPr>
              <a:t>判斷</a:t>
            </a:r>
            <a:r>
              <a:rPr kumimoji="1" lang="zh-TW" altLang="en-US" sz="2400" b="0" dirty="0">
                <a:solidFill>
                  <a:srgbClr val="000000"/>
                </a:solidFill>
                <a:latin typeface="Times New Roman" pitchFamily="18" charset="0"/>
                <a:ea typeface="標楷體" pitchFamily="65" charset="-120"/>
              </a:rPr>
              <a:t>為高機率疑似</a:t>
            </a:r>
            <a:r>
              <a:rPr kumimoji="1" lang="en-US" altLang="zh-TW" sz="2400" b="0" dirty="0" err="1" smtClean="0">
                <a:solidFill>
                  <a:srgbClr val="000000"/>
                </a:solidFill>
                <a:latin typeface="Times New Roman" pitchFamily="18" charset="0"/>
                <a:ea typeface="標楷體" pitchFamily="65" charset="-120"/>
              </a:rPr>
              <a:t>COVID</a:t>
            </a:r>
            <a:r>
              <a:rPr kumimoji="1" lang="en-US" altLang="zh-TW" sz="2400" b="0" dirty="0" smtClean="0">
                <a:solidFill>
                  <a:srgbClr val="000000"/>
                </a:solidFill>
                <a:latin typeface="Times New Roman" pitchFamily="18" charset="0"/>
                <a:ea typeface="標楷體" pitchFamily="65" charset="-120"/>
              </a:rPr>
              <a:t>-19</a:t>
            </a:r>
            <a:r>
              <a:rPr kumimoji="1" lang="zh-TW" altLang="en-US" sz="2400" b="0" dirty="0" smtClean="0">
                <a:solidFill>
                  <a:srgbClr val="000000"/>
                </a:solidFill>
                <a:latin typeface="Times New Roman" pitchFamily="18" charset="0"/>
                <a:ea typeface="標楷體" pitchFamily="65" charset="-120"/>
              </a:rPr>
              <a:t>的</a:t>
            </a:r>
            <a:r>
              <a:rPr kumimoji="1" lang="en-US" altLang="zh-TW" sz="2400" b="0" dirty="0" smtClean="0">
                <a:solidFill>
                  <a:srgbClr val="000000"/>
                </a:solidFill>
                <a:latin typeface="Times New Roman" pitchFamily="18" charset="0"/>
                <a:ea typeface="標楷體" pitchFamily="65" charset="-120"/>
              </a:rPr>
              <a:t>X</a:t>
            </a:r>
            <a:r>
              <a:rPr kumimoji="1" lang="zh-TW" altLang="en-US" sz="2400" b="0" dirty="0" smtClean="0">
                <a:solidFill>
                  <a:srgbClr val="000000"/>
                </a:solidFill>
                <a:latin typeface="Times New Roman" pitchFamily="18" charset="0"/>
                <a:ea typeface="標楷體" pitchFamily="65" charset="-120"/>
              </a:rPr>
              <a:t>光</a:t>
            </a:r>
            <a:r>
              <a:rPr kumimoji="1" lang="zh-TW" altLang="en-US" sz="2400" b="0" dirty="0">
                <a:solidFill>
                  <a:srgbClr val="000000"/>
                </a:solidFill>
                <a:latin typeface="Times New Roman" pitchFamily="18" charset="0"/>
                <a:ea typeface="標楷體" pitchFamily="65" charset="-120"/>
              </a:rPr>
              <a:t>影像，優先</a:t>
            </a:r>
            <a:r>
              <a:rPr kumimoji="1" lang="zh-TW" altLang="en-US" sz="2400" b="0" dirty="0" smtClean="0">
                <a:solidFill>
                  <a:srgbClr val="000000"/>
                </a:solidFill>
                <a:latin typeface="Times New Roman" pitchFamily="18" charset="0"/>
                <a:ea typeface="標楷體" pitchFamily="65" charset="-120"/>
              </a:rPr>
              <a:t>提醒醫師</a:t>
            </a:r>
            <a:r>
              <a:rPr kumimoji="1" lang="zh-TW" altLang="en-US" sz="2400" b="0" dirty="0">
                <a:solidFill>
                  <a:srgbClr val="000000"/>
                </a:solidFill>
                <a:latin typeface="Times New Roman" pitchFamily="18" charset="0"/>
                <a:ea typeface="標楷體" pitchFamily="65" charset="-120"/>
              </a:rPr>
              <a:t>判</a:t>
            </a:r>
            <a:r>
              <a:rPr kumimoji="1" lang="zh-TW" altLang="en-US" sz="2400" b="0" dirty="0" smtClean="0">
                <a:solidFill>
                  <a:srgbClr val="000000"/>
                </a:solidFill>
                <a:latin typeface="Times New Roman" pitchFamily="18" charset="0"/>
                <a:ea typeface="標楷體" pitchFamily="65" charset="-120"/>
              </a:rPr>
              <a:t>讀。</a:t>
            </a:r>
            <a:endParaRPr kumimoji="1" lang="zh-TW" altLang="en-US" sz="2400" b="0" dirty="0">
              <a:solidFill>
                <a:srgbClr val="000000"/>
              </a:solidFill>
              <a:latin typeface="Times New Roman" pitchFamily="18" charset="0"/>
              <a:ea typeface="標楷體" pitchFamily="65" charset="-120"/>
            </a:endParaRPr>
          </a:p>
        </p:txBody>
      </p:sp>
      <p:pic>
        <p:nvPicPr>
          <p:cNvPr id="4"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64125" y="3551130"/>
            <a:ext cx="6757467" cy="2984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211200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nSpc>
                <a:spcPct val="100000"/>
              </a:lnSpc>
              <a:buNone/>
            </a:pPr>
            <a:r>
              <a:rPr kumimoji="1" lang="zh-TW" altLang="en-US" sz="2400" b="0" dirty="0" smtClean="0">
                <a:solidFill>
                  <a:srgbClr val="000000"/>
                </a:solidFill>
                <a:latin typeface="Times New Roman" pitchFamily="18" charset="0"/>
                <a:ea typeface="標楷體" pitchFamily="65" charset="-120"/>
              </a:rPr>
              <a:t>       國立</a:t>
            </a:r>
            <a:r>
              <a:rPr kumimoji="1" lang="zh-TW" altLang="en-US" sz="2400" b="0" dirty="0">
                <a:solidFill>
                  <a:srgbClr val="000000"/>
                </a:solidFill>
                <a:latin typeface="Times New Roman" pitchFamily="18" charset="0"/>
                <a:ea typeface="標楷體" pitchFamily="65" charset="-120"/>
              </a:rPr>
              <a:t>成功大學資訊工程系蔣榮先教授率領的團隊「</a:t>
            </a:r>
            <a:r>
              <a:rPr kumimoji="1" lang="en-US" altLang="zh-TW" sz="2400" b="0" dirty="0" err="1">
                <a:solidFill>
                  <a:srgbClr val="000000"/>
                </a:solidFill>
                <a:latin typeface="Times New Roman" pitchFamily="18" charset="0"/>
                <a:ea typeface="標楷體" pitchFamily="65" charset="-120"/>
              </a:rPr>
              <a:t>MedChex</a:t>
            </a:r>
            <a:r>
              <a:rPr kumimoji="1" lang="zh-TW" altLang="en-US" sz="2400" b="0" dirty="0">
                <a:solidFill>
                  <a:srgbClr val="000000"/>
                </a:solidFill>
                <a:latin typeface="Times New Roman" pitchFamily="18" charset="0"/>
                <a:ea typeface="標楷體" pitchFamily="65" charset="-120"/>
              </a:rPr>
              <a:t>」，以</a:t>
            </a:r>
            <a:r>
              <a:rPr kumimoji="1" lang="en-US" altLang="zh-TW" sz="2400" b="0" dirty="0" smtClean="0">
                <a:solidFill>
                  <a:srgbClr val="000000"/>
                </a:solidFill>
                <a:latin typeface="Times New Roman" pitchFamily="18" charset="0"/>
                <a:ea typeface="標楷體" pitchFamily="65" charset="-120"/>
              </a:rPr>
              <a:t>AI</a:t>
            </a:r>
            <a:r>
              <a:rPr kumimoji="1" lang="zh-TW" altLang="en-US" sz="2400" b="0" dirty="0" smtClean="0">
                <a:solidFill>
                  <a:srgbClr val="000000"/>
                </a:solidFill>
                <a:latin typeface="Times New Roman" pitchFamily="18" charset="0"/>
                <a:ea typeface="標楷體" pitchFamily="65" charset="-120"/>
              </a:rPr>
              <a:t>人工智慧</a:t>
            </a:r>
            <a:r>
              <a:rPr kumimoji="1" lang="zh-TW" altLang="en-US" sz="2400" b="0" dirty="0">
                <a:solidFill>
                  <a:srgbClr val="000000"/>
                </a:solidFill>
                <a:latin typeface="Times New Roman" pitchFamily="18" charset="0"/>
                <a:ea typeface="標楷體" pitchFamily="65" charset="-120"/>
              </a:rPr>
              <a:t>判讀胸部</a:t>
            </a:r>
            <a:r>
              <a:rPr kumimoji="1" lang="en-US" altLang="zh-TW" sz="2400" b="0" dirty="0">
                <a:solidFill>
                  <a:srgbClr val="000000"/>
                </a:solidFill>
                <a:latin typeface="Times New Roman" pitchFamily="18" charset="0"/>
                <a:ea typeface="標楷體" pitchFamily="65" charset="-120"/>
              </a:rPr>
              <a:t>X </a:t>
            </a:r>
            <a:r>
              <a:rPr kumimoji="1" lang="zh-TW" altLang="en-US" sz="2400" b="0" dirty="0">
                <a:solidFill>
                  <a:srgbClr val="000000"/>
                </a:solidFill>
                <a:latin typeface="Times New Roman" pitchFamily="18" charset="0"/>
                <a:ea typeface="標楷體" pitchFamily="65" charset="-120"/>
              </a:rPr>
              <a:t>光片，讓機器學習與判讀，一秒就能辨識是否</a:t>
            </a:r>
            <a:r>
              <a:rPr kumimoji="1" lang="zh-TW" altLang="en-US" sz="2400" b="0" dirty="0" smtClean="0">
                <a:solidFill>
                  <a:srgbClr val="000000"/>
                </a:solidFill>
                <a:latin typeface="Times New Roman" pitchFamily="18" charset="0"/>
                <a:ea typeface="標楷體" pitchFamily="65" charset="-120"/>
              </a:rPr>
              <a:t>具有新</a:t>
            </a:r>
            <a:r>
              <a:rPr kumimoji="1" lang="zh-TW" altLang="en-US" sz="2400" b="0" dirty="0">
                <a:solidFill>
                  <a:srgbClr val="000000"/>
                </a:solidFill>
                <a:latin typeface="Times New Roman" pitchFamily="18" charset="0"/>
                <a:ea typeface="標楷體" pitchFamily="65" charset="-120"/>
              </a:rPr>
              <a:t>冠肺炎特徵， </a:t>
            </a:r>
            <a:r>
              <a:rPr kumimoji="1" lang="en-US" altLang="zh-TW" sz="2400" b="0" dirty="0" err="1" smtClean="0">
                <a:solidFill>
                  <a:srgbClr val="000000"/>
                </a:solidFill>
                <a:latin typeface="Times New Roman" pitchFamily="18" charset="0"/>
                <a:ea typeface="標楷體" pitchFamily="65" charset="-120"/>
              </a:rPr>
              <a:t>MedChex</a:t>
            </a:r>
            <a:r>
              <a:rPr kumimoji="1" lang="zh-TW" altLang="en-US" sz="2400" b="0" dirty="0" smtClean="0">
                <a:solidFill>
                  <a:srgbClr val="000000"/>
                </a:solidFill>
                <a:latin typeface="Times New Roman" pitchFamily="18" charset="0"/>
                <a:ea typeface="標楷體" pitchFamily="65" charset="-120"/>
              </a:rPr>
              <a:t>系統</a:t>
            </a:r>
            <a:r>
              <a:rPr kumimoji="1" lang="zh-TW" altLang="en-US" sz="2400" b="0" dirty="0">
                <a:solidFill>
                  <a:srgbClr val="000000"/>
                </a:solidFill>
                <a:latin typeface="Times New Roman" pitchFamily="18" charset="0"/>
                <a:ea typeface="標楷體" pitchFamily="65" charset="-120"/>
              </a:rPr>
              <a:t>即可自動檢測高危險患者並向醫生</a:t>
            </a:r>
            <a:r>
              <a:rPr kumimoji="1" lang="zh-TW" altLang="en-US" sz="2400" b="0" dirty="0" smtClean="0">
                <a:solidFill>
                  <a:srgbClr val="000000"/>
                </a:solidFill>
                <a:latin typeface="Times New Roman" pitchFamily="18" charset="0"/>
                <a:ea typeface="標楷體" pitchFamily="65" charset="-120"/>
              </a:rPr>
              <a:t>示警。</a:t>
            </a:r>
            <a:endParaRPr kumimoji="1" lang="en-US" altLang="zh-TW" sz="2400" b="0" dirty="0" smtClean="0">
              <a:solidFill>
                <a:srgbClr val="000000"/>
              </a:solidFill>
              <a:latin typeface="Times New Roman" pitchFamily="18" charset="0"/>
              <a:ea typeface="標楷體" pitchFamily="65" charset="-120"/>
            </a:endParaRPr>
          </a:p>
          <a:p>
            <a:pPr marL="0" indent="0">
              <a:lnSpc>
                <a:spcPct val="100000"/>
              </a:lnSpc>
              <a:buNone/>
            </a:pPr>
            <a:endParaRPr kumimoji="1" lang="en-US" altLang="zh-TW" sz="2400" b="0" dirty="0">
              <a:solidFill>
                <a:srgbClr val="000000"/>
              </a:solidFill>
              <a:latin typeface="Times New Roman" pitchFamily="18" charset="0"/>
              <a:ea typeface="標楷體" pitchFamily="65" charset="-120"/>
            </a:endParaRPr>
          </a:p>
          <a:p>
            <a:pPr marL="0" indent="0">
              <a:lnSpc>
                <a:spcPct val="100000"/>
              </a:lnSpc>
              <a:buNone/>
            </a:pPr>
            <a:r>
              <a:rPr kumimoji="1" lang="en-US" altLang="zh-TW" sz="2400" b="0" dirty="0" smtClean="0">
                <a:solidFill>
                  <a:srgbClr val="000000"/>
                </a:solidFill>
                <a:latin typeface="Times New Roman" pitchFamily="18" charset="0"/>
                <a:ea typeface="標楷體" pitchFamily="65" charset="-120"/>
              </a:rPr>
              <a:t>	</a:t>
            </a:r>
            <a:r>
              <a:rPr kumimoji="1" lang="zh-TW" altLang="en-US" sz="2400" b="0" dirty="0" smtClean="0">
                <a:solidFill>
                  <a:srgbClr val="000000"/>
                </a:solidFill>
                <a:latin typeface="Times New Roman" pitchFamily="18" charset="0"/>
                <a:ea typeface="標楷體" pitchFamily="65" charset="-120"/>
              </a:rPr>
              <a:t>麻</a:t>
            </a:r>
            <a:r>
              <a:rPr kumimoji="1" lang="zh-TW" altLang="en-US" sz="2400" b="0" dirty="0">
                <a:solidFill>
                  <a:srgbClr val="000000"/>
                </a:solidFill>
                <a:latin typeface="Times New Roman" pitchFamily="18" charset="0"/>
                <a:ea typeface="標楷體" pitchFamily="65" charset="-120"/>
              </a:rPr>
              <a:t>省理工學院研究團隊開發</a:t>
            </a:r>
            <a:r>
              <a:rPr kumimoji="1" lang="en-US" altLang="zh-TW" sz="2400" b="0" dirty="0" smtClean="0">
                <a:solidFill>
                  <a:srgbClr val="000000"/>
                </a:solidFill>
                <a:latin typeface="Times New Roman" pitchFamily="18" charset="0"/>
                <a:ea typeface="標楷體" pitchFamily="65" charset="-120"/>
              </a:rPr>
              <a:t>AI</a:t>
            </a:r>
            <a:r>
              <a:rPr kumimoji="1" lang="zh-TW" altLang="en-US" sz="2400" b="0" dirty="0" smtClean="0">
                <a:solidFill>
                  <a:srgbClr val="000000"/>
                </a:solidFill>
                <a:latin typeface="Times New Roman" pitchFamily="18" charset="0"/>
                <a:ea typeface="標楷體" pitchFamily="65" charset="-120"/>
              </a:rPr>
              <a:t>模型</a:t>
            </a:r>
            <a:r>
              <a:rPr kumimoji="1" lang="zh-TW" altLang="en-US" sz="2400" b="0" dirty="0">
                <a:solidFill>
                  <a:srgbClr val="000000"/>
                </a:solidFill>
                <a:latin typeface="Times New Roman" pitchFamily="18" charset="0"/>
                <a:ea typeface="標楷體" pitchFamily="65" charset="-120"/>
              </a:rPr>
              <a:t>，透過卷積神經網路辨識「咳嗽聲是否源自</a:t>
            </a:r>
            <a:r>
              <a:rPr kumimoji="1" lang="en-US" altLang="zh-TW" sz="2400" b="0" dirty="0" err="1">
                <a:solidFill>
                  <a:srgbClr val="000000"/>
                </a:solidFill>
                <a:latin typeface="Times New Roman" pitchFamily="18" charset="0"/>
                <a:ea typeface="標楷體" pitchFamily="65" charset="-120"/>
              </a:rPr>
              <a:t>COVID</a:t>
            </a:r>
            <a:r>
              <a:rPr kumimoji="1" lang="en-US" altLang="zh-TW" sz="2400" b="0" dirty="0">
                <a:solidFill>
                  <a:srgbClr val="000000"/>
                </a:solidFill>
                <a:latin typeface="Times New Roman" pitchFamily="18" charset="0"/>
                <a:ea typeface="標楷體" pitchFamily="65" charset="-120"/>
              </a:rPr>
              <a:t>-19</a:t>
            </a:r>
            <a:r>
              <a:rPr kumimoji="1" lang="zh-TW" altLang="en-US" sz="2400" b="0" dirty="0">
                <a:solidFill>
                  <a:srgbClr val="000000"/>
                </a:solidFill>
                <a:latin typeface="Times New Roman" pitchFamily="18" charset="0"/>
                <a:ea typeface="標楷體" pitchFamily="65" charset="-120"/>
              </a:rPr>
              <a:t>」，藉此能更迅速的過濾潛藏的無症狀感染者</a:t>
            </a:r>
            <a:r>
              <a:rPr kumimoji="1" lang="en-US" altLang="zh-TW" sz="2400" b="0" dirty="0" err="1" smtClean="0">
                <a:solidFill>
                  <a:srgbClr val="000000"/>
                </a:solidFill>
                <a:latin typeface="Times New Roman" pitchFamily="18" charset="0"/>
                <a:ea typeface="標楷體" pitchFamily="65" charset="-120"/>
              </a:rPr>
              <a:t>COVID</a:t>
            </a:r>
            <a:r>
              <a:rPr kumimoji="1" lang="en-US" altLang="zh-TW" sz="2400" b="0" dirty="0" smtClean="0">
                <a:solidFill>
                  <a:srgbClr val="000000"/>
                </a:solidFill>
                <a:latin typeface="Times New Roman" pitchFamily="18" charset="0"/>
                <a:ea typeface="標楷體" pitchFamily="65" charset="-120"/>
              </a:rPr>
              <a:t>-19</a:t>
            </a:r>
            <a:r>
              <a:rPr kumimoji="1" lang="zh-TW" altLang="en-US" sz="2400" b="0" dirty="0" smtClean="0">
                <a:solidFill>
                  <a:srgbClr val="000000"/>
                </a:solidFill>
                <a:latin typeface="Times New Roman" pitchFamily="18" charset="0"/>
                <a:ea typeface="標楷體" pitchFamily="65" charset="-120"/>
              </a:rPr>
              <a:t>對於</a:t>
            </a:r>
            <a:r>
              <a:rPr kumimoji="1" lang="zh-TW" altLang="en-US" sz="2400" b="0" dirty="0">
                <a:solidFill>
                  <a:srgbClr val="000000"/>
                </a:solidFill>
                <a:latin typeface="Times New Roman" pitchFamily="18" charset="0"/>
                <a:ea typeface="標楷體" pitchFamily="65" charset="-120"/>
              </a:rPr>
              <a:t>肺部影響較大，因此在分辨</a:t>
            </a:r>
            <a:r>
              <a:rPr kumimoji="1" lang="en-US" altLang="zh-TW" sz="2400" b="0" dirty="0" err="1" smtClean="0">
                <a:solidFill>
                  <a:srgbClr val="000000"/>
                </a:solidFill>
                <a:latin typeface="Times New Roman" pitchFamily="18" charset="0"/>
                <a:ea typeface="標楷體" pitchFamily="65" charset="-120"/>
              </a:rPr>
              <a:t>COVID</a:t>
            </a:r>
            <a:r>
              <a:rPr kumimoji="1" lang="en-US" altLang="zh-TW" sz="2400" b="0" dirty="0" smtClean="0">
                <a:solidFill>
                  <a:srgbClr val="000000"/>
                </a:solidFill>
                <a:latin typeface="Times New Roman" pitchFamily="18" charset="0"/>
                <a:ea typeface="標楷體" pitchFamily="65" charset="-120"/>
              </a:rPr>
              <a:t>-19</a:t>
            </a:r>
            <a:r>
              <a:rPr kumimoji="1" lang="zh-TW" altLang="en-US" sz="2400" b="0" dirty="0" smtClean="0">
                <a:solidFill>
                  <a:srgbClr val="000000"/>
                </a:solidFill>
                <a:latin typeface="Times New Roman" pitchFamily="18" charset="0"/>
                <a:ea typeface="標楷體" pitchFamily="65" charset="-120"/>
              </a:rPr>
              <a:t>肺炎</a:t>
            </a:r>
            <a:r>
              <a:rPr kumimoji="1" lang="zh-TW" altLang="en-US" sz="2400" b="0" dirty="0">
                <a:solidFill>
                  <a:srgbClr val="000000"/>
                </a:solidFill>
                <a:latin typeface="Times New Roman" pitchFamily="18" charset="0"/>
                <a:ea typeface="標楷體" pitchFamily="65" charset="-120"/>
              </a:rPr>
              <a:t>患者與其他肺炎患者之間的差異，仍需更嚴謹的科學數據去輔助</a:t>
            </a:r>
            <a:r>
              <a:rPr kumimoji="1" lang="en-US" altLang="zh-TW" sz="2400" b="0" dirty="0" smtClean="0">
                <a:solidFill>
                  <a:srgbClr val="000000"/>
                </a:solidFill>
                <a:latin typeface="Times New Roman" pitchFamily="18" charset="0"/>
                <a:ea typeface="標楷體" pitchFamily="65" charset="-120"/>
              </a:rPr>
              <a:t>AI</a:t>
            </a:r>
            <a:r>
              <a:rPr kumimoji="1" lang="zh-TW" altLang="en-US" sz="2400" b="0" dirty="0" smtClean="0">
                <a:solidFill>
                  <a:srgbClr val="000000"/>
                </a:solidFill>
                <a:latin typeface="Times New Roman" pitchFamily="18" charset="0"/>
                <a:ea typeface="標楷體" pitchFamily="65" charset="-120"/>
              </a:rPr>
              <a:t>辨別</a:t>
            </a:r>
            <a:r>
              <a:rPr kumimoji="1" lang="zh-TW" altLang="en-US" sz="2400" b="0" dirty="0">
                <a:solidFill>
                  <a:srgbClr val="000000"/>
                </a:solidFill>
                <a:latin typeface="Times New Roman" pitchFamily="18" charset="0"/>
                <a:ea typeface="標楷體" pitchFamily="65" charset="-120"/>
              </a:rPr>
              <a:t>。</a:t>
            </a:r>
          </a:p>
        </p:txBody>
      </p:sp>
    </p:spTree>
    <p:extLst>
      <p:ext uri="{BB962C8B-B14F-4D97-AF65-F5344CB8AC3E}">
        <p14:creationId xmlns:p14="http://schemas.microsoft.com/office/powerpoint/2010/main" val="36574511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endParaRPr lang="zh-TW" altLang="en-US" dirty="0"/>
          </a:p>
        </p:txBody>
      </p:sp>
      <p:pic>
        <p:nvPicPr>
          <p:cNvPr id="2355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7520" y="1964491"/>
            <a:ext cx="7843520" cy="3999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552045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179388" y="1341438"/>
            <a:ext cx="4494211" cy="5040312"/>
          </a:xfrm>
        </p:spPr>
        <p:txBody>
          <a:bodyPr/>
          <a:lstStyle/>
          <a:p>
            <a:pPr marL="0" indent="0">
              <a:buNone/>
            </a:pPr>
            <a:r>
              <a:rPr lang="zh-TW" altLang="en-US" dirty="0" smtClean="0"/>
              <a:t>人工智慧</a:t>
            </a:r>
            <a:r>
              <a:rPr lang="zh-TW" altLang="en-US" dirty="0"/>
              <a:t>在製藥上的應用</a:t>
            </a:r>
            <a:endParaRPr lang="en-US" altLang="zh-TW" dirty="0"/>
          </a:p>
          <a:p>
            <a:pPr marL="0" indent="0" eaLnBrk="1">
              <a:lnSpc>
                <a:spcPct val="100000"/>
              </a:lnSpc>
              <a:buNone/>
            </a:pPr>
            <a:r>
              <a:rPr kumimoji="1" lang="zh-TW" altLang="en-US" sz="2400" b="0" dirty="0" smtClean="0">
                <a:solidFill>
                  <a:srgbClr val="000000"/>
                </a:solidFill>
                <a:latin typeface="Times New Roman" pitchFamily="18" charset="0"/>
                <a:ea typeface="標楷體" pitchFamily="65" charset="-120"/>
              </a:rPr>
              <a:t>        使用</a:t>
            </a:r>
            <a:r>
              <a:rPr kumimoji="1" lang="en-US" altLang="zh-TW" sz="2400" b="0" dirty="0" smtClean="0">
                <a:solidFill>
                  <a:srgbClr val="000000"/>
                </a:solidFill>
                <a:latin typeface="Times New Roman" pitchFamily="18" charset="0"/>
                <a:ea typeface="標楷體" pitchFamily="65" charset="-120"/>
              </a:rPr>
              <a:t>AI</a:t>
            </a:r>
            <a:r>
              <a:rPr kumimoji="1" lang="zh-TW" altLang="en-US" sz="2400" b="0" dirty="0" smtClean="0">
                <a:solidFill>
                  <a:srgbClr val="000000"/>
                </a:solidFill>
                <a:latin typeface="Times New Roman" pitchFamily="18" charset="0"/>
                <a:ea typeface="標楷體" pitchFamily="65" charset="-120"/>
              </a:rPr>
              <a:t>模擬</a:t>
            </a:r>
            <a:r>
              <a:rPr kumimoji="1" lang="zh-TW" altLang="en-US" sz="2400" b="0" dirty="0">
                <a:solidFill>
                  <a:srgbClr val="000000"/>
                </a:solidFill>
                <a:latin typeface="Times New Roman" pitchFamily="18" charset="0"/>
                <a:ea typeface="標楷體" pitchFamily="65" charset="-120"/>
              </a:rPr>
              <a:t>當藥物與</a:t>
            </a:r>
            <a:r>
              <a:rPr kumimoji="1" lang="en-US" altLang="zh-TW" sz="2400" b="0" dirty="0" err="1" smtClean="0">
                <a:solidFill>
                  <a:srgbClr val="000000"/>
                </a:solidFill>
                <a:latin typeface="Times New Roman" pitchFamily="18" charset="0"/>
                <a:ea typeface="標楷體" pitchFamily="65" charset="-120"/>
              </a:rPr>
              <a:t>COVID</a:t>
            </a:r>
            <a:r>
              <a:rPr kumimoji="1" lang="en-US" altLang="zh-TW" sz="2400" b="0" dirty="0" smtClean="0">
                <a:solidFill>
                  <a:srgbClr val="000000"/>
                </a:solidFill>
                <a:latin typeface="Times New Roman" pitchFamily="18" charset="0"/>
                <a:ea typeface="標楷體" pitchFamily="65" charset="-120"/>
              </a:rPr>
              <a:t>-19</a:t>
            </a:r>
            <a:r>
              <a:rPr kumimoji="1" lang="zh-TW" altLang="en-US" sz="2400" b="0" dirty="0" smtClean="0">
                <a:solidFill>
                  <a:srgbClr val="000000"/>
                </a:solidFill>
                <a:latin typeface="Times New Roman" pitchFamily="18" charset="0"/>
                <a:ea typeface="標楷體" pitchFamily="65" charset="-120"/>
              </a:rPr>
              <a:t>病毒</a:t>
            </a:r>
            <a:r>
              <a:rPr kumimoji="1" lang="zh-TW" altLang="en-US" sz="2400" b="0" dirty="0">
                <a:solidFill>
                  <a:srgbClr val="000000"/>
                </a:solidFill>
                <a:latin typeface="Times New Roman" pitchFamily="18" charset="0"/>
                <a:ea typeface="標楷體" pitchFamily="65" charset="-120"/>
              </a:rPr>
              <a:t>結合時會發生的結果，將</a:t>
            </a:r>
            <a:r>
              <a:rPr kumimoji="1" lang="zh-TW" altLang="en-US" sz="2400" b="0" dirty="0" smtClean="0">
                <a:solidFill>
                  <a:srgbClr val="000000"/>
                </a:solidFill>
                <a:latin typeface="Times New Roman" pitchFamily="18" charset="0"/>
                <a:ea typeface="標楷體" pitchFamily="65" charset="-120"/>
              </a:rPr>
              <a:t>模擬</a:t>
            </a:r>
            <a:r>
              <a:rPr kumimoji="1" lang="zh-TW" altLang="en-US" sz="2400" b="0" dirty="0">
                <a:solidFill>
                  <a:srgbClr val="000000"/>
                </a:solidFill>
                <a:latin typeface="Times New Roman" pitchFamily="18" charset="0"/>
                <a:ea typeface="標楷體" pitchFamily="65" charset="-120"/>
              </a:rPr>
              <a:t>預測的結果建成資料庫「</a:t>
            </a:r>
            <a:r>
              <a:rPr kumimoji="1" lang="en-US" altLang="zh-TW" sz="2400" b="0" dirty="0">
                <a:solidFill>
                  <a:srgbClr val="000000"/>
                </a:solidFill>
                <a:latin typeface="Times New Roman" pitchFamily="18" charset="0"/>
                <a:ea typeface="標楷體" pitchFamily="65" charset="-120"/>
              </a:rPr>
              <a:t>DockCoV2</a:t>
            </a:r>
            <a:r>
              <a:rPr kumimoji="1" lang="zh-TW" altLang="en-US" sz="2400" b="0" dirty="0">
                <a:solidFill>
                  <a:srgbClr val="000000"/>
                </a:solidFill>
                <a:latin typeface="Times New Roman" pitchFamily="18" charset="0"/>
                <a:ea typeface="標楷體" pitchFamily="65" charset="-120"/>
              </a:rPr>
              <a:t>」，運用這些數據能大大地降低實驗失敗的</a:t>
            </a:r>
            <a:r>
              <a:rPr kumimoji="1" lang="zh-TW" altLang="en-US" sz="2400" b="0" dirty="0" smtClean="0">
                <a:solidFill>
                  <a:srgbClr val="000000"/>
                </a:solidFill>
                <a:latin typeface="Times New Roman" pitchFamily="18" charset="0"/>
                <a:ea typeface="標楷體" pitchFamily="65" charset="-120"/>
              </a:rPr>
              <a:t>成本。</a:t>
            </a:r>
            <a:endParaRPr kumimoji="1" lang="en-US" altLang="zh-TW" sz="2400" b="0" dirty="0" smtClean="0">
              <a:solidFill>
                <a:srgbClr val="000000"/>
              </a:solidFill>
              <a:latin typeface="Times New Roman" pitchFamily="18" charset="0"/>
              <a:ea typeface="標楷體" pitchFamily="65" charset="-120"/>
            </a:endParaRPr>
          </a:p>
          <a:p>
            <a:pPr marL="0" indent="0" eaLnBrk="1">
              <a:lnSpc>
                <a:spcPct val="100000"/>
              </a:lnSpc>
              <a:buNone/>
            </a:pPr>
            <a:r>
              <a:rPr kumimoji="1" lang="zh-TW" altLang="en-US" sz="2400" b="0" dirty="0" smtClean="0">
                <a:solidFill>
                  <a:srgbClr val="000000"/>
                </a:solidFill>
                <a:latin typeface="Times New Roman" pitchFamily="18" charset="0"/>
                <a:ea typeface="標楷體" pitchFamily="65" charset="-120"/>
              </a:rPr>
              <a:t>        除了</a:t>
            </a:r>
            <a:r>
              <a:rPr kumimoji="1" lang="zh-TW" altLang="en-US" sz="2400" b="0" dirty="0">
                <a:solidFill>
                  <a:srgbClr val="000000"/>
                </a:solidFill>
                <a:latin typeface="Times New Roman" pitchFamily="18" charset="0"/>
                <a:ea typeface="標楷體" pitchFamily="65" charset="-120"/>
              </a:rPr>
              <a:t>模擬藥物成效外，結合</a:t>
            </a:r>
            <a:r>
              <a:rPr kumimoji="1" lang="en-US" altLang="zh-TW" sz="2400" b="0" dirty="0" smtClean="0">
                <a:solidFill>
                  <a:srgbClr val="000000"/>
                </a:solidFill>
                <a:latin typeface="Times New Roman" pitchFamily="18" charset="0"/>
                <a:ea typeface="標楷體" pitchFamily="65" charset="-120"/>
              </a:rPr>
              <a:t>AI</a:t>
            </a:r>
            <a:r>
              <a:rPr kumimoji="1" lang="zh-TW" altLang="en-US" sz="2400" b="0" dirty="0" smtClean="0">
                <a:solidFill>
                  <a:srgbClr val="000000"/>
                </a:solidFill>
                <a:latin typeface="Times New Roman" pitchFamily="18" charset="0"/>
                <a:ea typeface="標楷體" pitchFamily="65" charset="-120"/>
              </a:rPr>
              <a:t>、深度</a:t>
            </a:r>
            <a:r>
              <a:rPr kumimoji="1" lang="zh-TW" altLang="en-US" sz="2400" b="0" dirty="0">
                <a:solidFill>
                  <a:srgbClr val="000000"/>
                </a:solidFill>
                <a:latin typeface="Times New Roman" pitchFamily="18" charset="0"/>
                <a:ea typeface="標楷體" pitchFamily="65" charset="-120"/>
              </a:rPr>
              <a:t>學習</a:t>
            </a:r>
            <a:r>
              <a:rPr kumimoji="1" lang="zh-TW" altLang="en-US" sz="2400" b="0" dirty="0" smtClean="0">
                <a:solidFill>
                  <a:srgbClr val="000000"/>
                </a:solidFill>
                <a:latin typeface="Times New Roman" pitchFamily="18" charset="0"/>
                <a:ea typeface="標楷體" pitchFamily="65" charset="-120"/>
              </a:rPr>
              <a:t>、機器學習</a:t>
            </a:r>
            <a:r>
              <a:rPr kumimoji="1" lang="zh-TW" altLang="en-US" sz="2400" b="0" dirty="0">
                <a:solidFill>
                  <a:srgbClr val="000000"/>
                </a:solidFill>
                <a:latin typeface="Times New Roman" pitchFamily="18" charset="0"/>
                <a:ea typeface="標楷體" pitchFamily="65" charset="-120"/>
              </a:rPr>
              <a:t>及自然語言處裡更能大幅縮短臨床</a:t>
            </a:r>
            <a:r>
              <a:rPr kumimoji="1" lang="zh-TW" altLang="en-US" sz="2400" b="0" dirty="0" smtClean="0">
                <a:solidFill>
                  <a:srgbClr val="000000"/>
                </a:solidFill>
                <a:latin typeface="Times New Roman" pitchFamily="18" charset="0"/>
                <a:ea typeface="標楷體" pitchFamily="65" charset="-120"/>
              </a:rPr>
              <a:t>試驗</a:t>
            </a:r>
            <a:r>
              <a:rPr kumimoji="1" lang="zh-TW" altLang="en-US" sz="2400" b="0" dirty="0">
                <a:solidFill>
                  <a:srgbClr val="000000"/>
                </a:solidFill>
                <a:latin typeface="Times New Roman" pitchFamily="18" charset="0"/>
                <a:ea typeface="標楷體" pitchFamily="65" charset="-120"/>
              </a:rPr>
              <a:t>的</a:t>
            </a:r>
            <a:r>
              <a:rPr kumimoji="1" lang="zh-TW" altLang="en-US" sz="2400" b="0" dirty="0" smtClean="0">
                <a:solidFill>
                  <a:srgbClr val="000000"/>
                </a:solidFill>
                <a:latin typeface="Times New Roman" pitchFamily="18" charset="0"/>
                <a:ea typeface="標楷體" pitchFamily="65" charset="-120"/>
              </a:rPr>
              <a:t>前置作業。</a:t>
            </a:r>
            <a:endParaRPr kumimoji="1" lang="zh-TW" altLang="en-US" sz="2400" b="0" dirty="0">
              <a:solidFill>
                <a:srgbClr val="000000"/>
              </a:solidFill>
              <a:latin typeface="Times New Roman" pitchFamily="18" charset="0"/>
              <a:ea typeface="標楷體" pitchFamily="65" charset="-120"/>
            </a:endParaRPr>
          </a:p>
        </p:txBody>
      </p:sp>
      <p:pic>
        <p:nvPicPr>
          <p:cNvPr id="4"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32020" y="1551172"/>
            <a:ext cx="3964940" cy="4408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94893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nSpc>
                <a:spcPct val="100000"/>
              </a:lnSpc>
              <a:buNone/>
            </a:pPr>
            <a:r>
              <a:rPr kumimoji="1" lang="en-US" altLang="zh-TW" sz="2400" b="0" dirty="0" smtClean="0">
                <a:solidFill>
                  <a:srgbClr val="000000"/>
                </a:solidFill>
                <a:latin typeface="Times New Roman" pitchFamily="18" charset="0"/>
                <a:ea typeface="標楷體" pitchFamily="65" charset="-120"/>
              </a:rPr>
              <a:t>	</a:t>
            </a:r>
            <a:r>
              <a:rPr kumimoji="1" lang="zh-TW" altLang="en-US" sz="2400" b="0" dirty="0" smtClean="0">
                <a:solidFill>
                  <a:srgbClr val="000000"/>
                </a:solidFill>
                <a:latin typeface="Times New Roman" pitchFamily="18" charset="0"/>
                <a:ea typeface="標楷體" pitchFamily="65" charset="-120"/>
              </a:rPr>
              <a:t>讓</a:t>
            </a:r>
            <a:r>
              <a:rPr kumimoji="1" lang="zh-TW" altLang="en-US" sz="2400" b="0" dirty="0">
                <a:solidFill>
                  <a:srgbClr val="000000"/>
                </a:solidFill>
                <a:latin typeface="Times New Roman" pitchFamily="18" charset="0"/>
                <a:ea typeface="標楷體" pitchFamily="65" charset="-120"/>
              </a:rPr>
              <a:t>人工智慧包辦上述這些事情不外乎都指向一個結果，那就是有些工作再也不需要人類去做，被取代的那些人該何去何從？這是我們需要去思考的問題。</a:t>
            </a:r>
            <a:endParaRPr lang="zh-TW" altLang="en-US" sz="2400" dirty="0"/>
          </a:p>
        </p:txBody>
      </p:sp>
      <p:pic>
        <p:nvPicPr>
          <p:cNvPr id="2560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8609"/>
          <a:stretch/>
        </p:blipFill>
        <p:spPr bwMode="auto">
          <a:xfrm>
            <a:off x="298249" y="2530034"/>
            <a:ext cx="8379460" cy="3870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509151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r>
              <a:rPr lang="en-US" altLang="zh-TW" dirty="0" smtClean="0"/>
              <a:t>8-2</a:t>
            </a:r>
            <a:r>
              <a:rPr lang="zh-TW" altLang="en-US" dirty="0"/>
              <a:t>　人工智慧省思與挑戰</a:t>
            </a:r>
          </a:p>
        </p:txBody>
      </p:sp>
      <p:sp>
        <p:nvSpPr>
          <p:cNvPr id="7" name="內容版面配置區 6"/>
          <p:cNvSpPr>
            <a:spLocks noGrp="1"/>
          </p:cNvSpPr>
          <p:nvPr>
            <p:ph idx="1"/>
          </p:nvPr>
        </p:nvSpPr>
        <p:spPr/>
        <p:txBody>
          <a:bodyPr/>
          <a:lstStyle/>
          <a:p>
            <a:pPr marL="0" indent="0">
              <a:lnSpc>
                <a:spcPct val="100000"/>
              </a:lnSpc>
              <a:buNone/>
            </a:pPr>
            <a:r>
              <a:rPr kumimoji="1" lang="zh-TW" altLang="en-US" sz="2400" b="0" dirty="0" smtClean="0">
                <a:solidFill>
                  <a:srgbClr val="000000"/>
                </a:solidFill>
                <a:latin typeface="Times New Roman" pitchFamily="18" charset="0"/>
                <a:ea typeface="標楷體" pitchFamily="65" charset="-120"/>
              </a:rPr>
              <a:t>        計算機</a:t>
            </a:r>
            <a:r>
              <a:rPr kumimoji="1" lang="zh-TW" altLang="en-US" sz="2400" b="0" dirty="0">
                <a:solidFill>
                  <a:srgbClr val="000000"/>
                </a:solidFill>
                <a:latin typeface="Times New Roman" pitchFamily="18" charset="0"/>
                <a:ea typeface="標楷體" pitchFamily="65" charset="-120"/>
              </a:rPr>
              <a:t>的深度學習和人類的自主學習相比，仍具有相當的差距。其主要的</a:t>
            </a:r>
            <a:r>
              <a:rPr kumimoji="1" lang="zh-TW" altLang="en-US" sz="2400" b="0" dirty="0" smtClean="0">
                <a:solidFill>
                  <a:srgbClr val="000000"/>
                </a:solidFill>
                <a:latin typeface="Times New Roman" pitchFamily="18" charset="0"/>
                <a:ea typeface="標楷體" pitchFamily="65" charset="-120"/>
              </a:rPr>
              <a:t>差距在於</a:t>
            </a:r>
            <a:r>
              <a:rPr kumimoji="1" lang="zh-TW" altLang="en-US" sz="2400" b="0" dirty="0">
                <a:solidFill>
                  <a:srgbClr val="000000"/>
                </a:solidFill>
                <a:latin typeface="Times New Roman" pitchFamily="18" charset="0"/>
                <a:ea typeface="標楷體" pitchFamily="65" charset="-120"/>
              </a:rPr>
              <a:t>人類能夠從非常少的數據中學習到一個模型，以及人類可以能夠以直覺和心理學來</a:t>
            </a:r>
            <a:r>
              <a:rPr kumimoji="1" lang="zh-TW" altLang="en-US" sz="2400" b="0" dirty="0" smtClean="0">
                <a:solidFill>
                  <a:srgbClr val="000000"/>
                </a:solidFill>
                <a:latin typeface="Times New Roman" pitchFamily="18" charset="0"/>
                <a:ea typeface="標楷體" pitchFamily="65" charset="-120"/>
              </a:rPr>
              <a:t>建構</a:t>
            </a:r>
            <a:r>
              <a:rPr kumimoji="1" lang="zh-TW" altLang="en-US" sz="2400" b="0" dirty="0">
                <a:solidFill>
                  <a:srgbClr val="000000"/>
                </a:solidFill>
                <a:latin typeface="Times New Roman" pitchFamily="18" charset="0"/>
                <a:ea typeface="標楷體" pitchFamily="65" charset="-120"/>
              </a:rPr>
              <a:t>一些模型，然而目前人工智慧在這一塊技術上還具有相當大的進步空間</a:t>
            </a:r>
            <a:r>
              <a:rPr kumimoji="1" lang="zh-TW" altLang="en-US" sz="2400" b="0" dirty="0" smtClean="0">
                <a:solidFill>
                  <a:srgbClr val="000000"/>
                </a:solidFill>
                <a:latin typeface="Times New Roman" pitchFamily="18" charset="0"/>
                <a:ea typeface="標楷體" pitchFamily="65" charset="-120"/>
              </a:rPr>
              <a:t>。</a:t>
            </a:r>
            <a:endParaRPr kumimoji="1" lang="en-US" altLang="zh-TW" sz="2400" b="0" dirty="0" smtClean="0">
              <a:solidFill>
                <a:srgbClr val="000000"/>
              </a:solidFill>
              <a:latin typeface="Times New Roman" pitchFamily="18" charset="0"/>
              <a:ea typeface="標楷體" pitchFamily="65" charset="-120"/>
            </a:endParaRPr>
          </a:p>
          <a:p>
            <a:pPr marL="0" indent="0">
              <a:lnSpc>
                <a:spcPct val="100000"/>
              </a:lnSpc>
              <a:buNone/>
            </a:pPr>
            <a:r>
              <a:rPr kumimoji="1" lang="en-US" altLang="zh-TW" sz="2400" b="0" dirty="0" smtClean="0">
                <a:solidFill>
                  <a:srgbClr val="000000"/>
                </a:solidFill>
                <a:latin typeface="Times New Roman" pitchFamily="18" charset="0"/>
                <a:ea typeface="標楷體" pitchFamily="65" charset="-120"/>
              </a:rPr>
              <a:t>	</a:t>
            </a:r>
            <a:r>
              <a:rPr kumimoji="1" lang="zh-TW" altLang="en-US" sz="2400" b="0" dirty="0" smtClean="0">
                <a:solidFill>
                  <a:srgbClr val="000000"/>
                </a:solidFill>
                <a:latin typeface="Times New Roman" pitchFamily="18" charset="0"/>
                <a:ea typeface="標楷體" pitchFamily="65" charset="-120"/>
              </a:rPr>
              <a:t>如何</a:t>
            </a:r>
            <a:r>
              <a:rPr kumimoji="1" lang="zh-TW" altLang="en-US" sz="2400" b="0" dirty="0">
                <a:solidFill>
                  <a:srgbClr val="000000"/>
                </a:solidFill>
                <a:latin typeface="Times New Roman" pitchFamily="18" charset="0"/>
                <a:ea typeface="標楷體" pitchFamily="65" charset="-120"/>
              </a:rPr>
              <a:t>使計算機具備自主發展和學習的能力就非常的重要，通過大型訓練數據庫的離線處理系統來訓練。人類的學習是開放性的。</a:t>
            </a:r>
          </a:p>
        </p:txBody>
      </p:sp>
    </p:spTree>
    <p:extLst>
      <p:ext uri="{BB962C8B-B14F-4D97-AF65-F5344CB8AC3E}">
        <p14:creationId xmlns:p14="http://schemas.microsoft.com/office/powerpoint/2010/main" val="398170243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lang="en-US" altLang="zh-TW" dirty="0"/>
              <a:t>8-2-1</a:t>
            </a:r>
            <a:r>
              <a:rPr lang="zh-TW" altLang="en-US" dirty="0"/>
              <a:t>　我的工作是否會被人工智慧</a:t>
            </a:r>
            <a:r>
              <a:rPr lang="zh-TW" altLang="en-US" dirty="0" smtClean="0"/>
              <a:t>取代</a:t>
            </a:r>
            <a:endParaRPr lang="en-US" altLang="zh-TW" dirty="0" smtClean="0"/>
          </a:p>
          <a:p>
            <a:pPr marL="0" indent="0" eaLnBrk="1">
              <a:lnSpc>
                <a:spcPct val="100000"/>
              </a:lnSpc>
              <a:buNone/>
            </a:pPr>
            <a:r>
              <a:rPr kumimoji="1" lang="zh-TW" altLang="en-US" sz="2400" b="0" dirty="0" smtClean="0">
                <a:solidFill>
                  <a:srgbClr val="000000"/>
                </a:solidFill>
                <a:latin typeface="Times New Roman" pitchFamily="18" charset="0"/>
                <a:ea typeface="標楷體" pitchFamily="65" charset="-120"/>
              </a:rPr>
              <a:t>     深度</a:t>
            </a:r>
            <a:r>
              <a:rPr kumimoji="1" lang="zh-TW" altLang="en-US" sz="2400" b="0" dirty="0">
                <a:solidFill>
                  <a:srgbClr val="000000"/>
                </a:solidFill>
                <a:latin typeface="Times New Roman" pitchFamily="18" charset="0"/>
                <a:ea typeface="標楷體" pitchFamily="65" charset="-120"/>
              </a:rPr>
              <a:t>學習通常側重推理與優化，學習是一整個動態的過程，其包含推理、記憶、注意力、動機、低級運動系統、社會</a:t>
            </a:r>
            <a:r>
              <a:rPr kumimoji="1" lang="zh-TW" altLang="en-US" sz="2400" b="0" dirty="0" smtClean="0">
                <a:solidFill>
                  <a:srgbClr val="000000"/>
                </a:solidFill>
                <a:latin typeface="Times New Roman" pitchFamily="18" charset="0"/>
                <a:ea typeface="標楷體" pitchFamily="65" charset="-120"/>
              </a:rPr>
              <a:t>交往等等</a:t>
            </a:r>
            <a:r>
              <a:rPr kumimoji="1" lang="zh-TW" altLang="en-US" sz="2400" b="0" dirty="0">
                <a:solidFill>
                  <a:srgbClr val="000000"/>
                </a:solidFill>
                <a:latin typeface="Times New Roman" pitchFamily="18" charset="0"/>
                <a:ea typeface="標楷體" pitchFamily="65" charset="-120"/>
              </a:rPr>
              <a:t>多個因素。</a:t>
            </a:r>
          </a:p>
        </p:txBody>
      </p:sp>
      <p:grpSp>
        <p:nvGrpSpPr>
          <p:cNvPr id="7" name="群組 6"/>
          <p:cNvGrpSpPr/>
          <p:nvPr/>
        </p:nvGrpSpPr>
        <p:grpSpPr>
          <a:xfrm>
            <a:off x="5189221" y="4616451"/>
            <a:ext cx="3301999" cy="1380092"/>
            <a:chOff x="5189221" y="4616451"/>
            <a:chExt cx="3301999" cy="1380092"/>
          </a:xfrm>
        </p:grpSpPr>
        <p:pic>
          <p:nvPicPr>
            <p:cNvPr id="26626" name="Picture 2">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9221" y="4616451"/>
              <a:ext cx="3301999" cy="1380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47960" y="5167314"/>
              <a:ext cx="545659" cy="54565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689125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endParaRPr lang="zh-TW" altLang="en-US" dirty="0"/>
          </a:p>
        </p:txBody>
      </p:sp>
      <p:pic>
        <p:nvPicPr>
          <p:cNvPr id="276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2600" y="1587500"/>
            <a:ext cx="7950200" cy="4541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842077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179388" y="1290638"/>
            <a:ext cx="8264525" cy="5040312"/>
          </a:xfrm>
        </p:spPr>
        <p:txBody>
          <a:bodyPr/>
          <a:lstStyle/>
          <a:p>
            <a:pPr marL="0" indent="0" eaLnBrk="1">
              <a:lnSpc>
                <a:spcPct val="100000"/>
              </a:lnSpc>
              <a:buNone/>
            </a:pPr>
            <a:r>
              <a:rPr kumimoji="1" lang="zh-TW" altLang="en-US" sz="2400" b="0" dirty="0" smtClean="0">
                <a:solidFill>
                  <a:srgbClr val="000000"/>
                </a:solidFill>
                <a:latin typeface="Times New Roman" pitchFamily="18" charset="0"/>
                <a:ea typeface="標楷體" pitchFamily="65" charset="-120"/>
              </a:rPr>
              <a:t>       現在</a:t>
            </a:r>
            <a:r>
              <a:rPr kumimoji="1" lang="zh-TW" altLang="en-US" sz="2400" b="0" dirty="0">
                <a:solidFill>
                  <a:srgbClr val="000000"/>
                </a:solidFill>
                <a:latin typeface="Times New Roman" pitchFamily="18" charset="0"/>
                <a:ea typeface="標楷體" pitchFamily="65" charset="-120"/>
              </a:rPr>
              <a:t>在人工智慧領域中對於問題的解決還基於非常基本的認知和判斷的</a:t>
            </a:r>
            <a:r>
              <a:rPr kumimoji="1" lang="zh-TW" altLang="en-US" sz="2400" b="0" dirty="0" smtClean="0">
                <a:solidFill>
                  <a:srgbClr val="000000"/>
                </a:solidFill>
                <a:latin typeface="Times New Roman" pitchFamily="18" charset="0"/>
                <a:ea typeface="標楷體" pitchFamily="65" charset="-120"/>
              </a:rPr>
              <a:t>階段</a:t>
            </a:r>
            <a:r>
              <a:rPr kumimoji="1" lang="zh-TW" altLang="en-US" sz="2400" b="0" dirty="0">
                <a:solidFill>
                  <a:srgbClr val="000000"/>
                </a:solidFill>
                <a:latin typeface="Times New Roman" pitchFamily="18" charset="0"/>
                <a:ea typeface="標楷體" pitchFamily="65" charset="-120"/>
              </a:rPr>
              <a:t>，對於事物的理解和運用，在人工智慧領域依舊是空白</a:t>
            </a:r>
            <a:r>
              <a:rPr kumimoji="1" lang="zh-TW" altLang="en-US" sz="2400" b="0" dirty="0" smtClean="0">
                <a:solidFill>
                  <a:srgbClr val="000000"/>
                </a:solidFill>
                <a:latin typeface="Times New Roman" pitchFamily="18" charset="0"/>
                <a:ea typeface="標楷體" pitchFamily="65" charset="-120"/>
              </a:rPr>
              <a:t>。人工智慧</a:t>
            </a:r>
            <a:r>
              <a:rPr kumimoji="1" lang="zh-TW" altLang="en-US" sz="2400" b="0" dirty="0">
                <a:solidFill>
                  <a:srgbClr val="000000"/>
                </a:solidFill>
                <a:latin typeface="Times New Roman" pitchFamily="18" charset="0"/>
                <a:ea typeface="標楷體" pitchFamily="65" charset="-120"/>
              </a:rPr>
              <a:t>是基於大量的</a:t>
            </a:r>
            <a:r>
              <a:rPr kumimoji="1" lang="zh-TW" altLang="en-US" sz="2400" b="0" dirty="0" smtClean="0">
                <a:solidFill>
                  <a:srgbClr val="000000"/>
                </a:solidFill>
                <a:latin typeface="Times New Roman" pitchFamily="18" charset="0"/>
                <a:ea typeface="標楷體" pitchFamily="65" charset="-120"/>
              </a:rPr>
              <a:t>資料</a:t>
            </a:r>
            <a:r>
              <a:rPr kumimoji="1" lang="zh-TW" altLang="en-US" sz="2400" b="0" dirty="0">
                <a:solidFill>
                  <a:srgbClr val="000000"/>
                </a:solidFill>
                <a:latin typeface="Times New Roman" pitchFamily="18" charset="0"/>
                <a:ea typeface="標楷體" pitchFamily="65" charset="-120"/>
              </a:rPr>
              <a:t>和現有資料進行統計分析，然而要對實務的理解和運用並不是以此而來的</a:t>
            </a:r>
            <a:r>
              <a:rPr kumimoji="1" lang="zh-TW" altLang="en-US" sz="2400" b="0" dirty="0" smtClean="0">
                <a:solidFill>
                  <a:srgbClr val="000000"/>
                </a:solidFill>
                <a:latin typeface="Times New Roman" pitchFamily="18" charset="0"/>
                <a:ea typeface="標楷體" pitchFamily="65" charset="-120"/>
              </a:rPr>
              <a:t>。</a:t>
            </a:r>
            <a:endParaRPr kumimoji="1" lang="en-US" altLang="zh-TW" sz="2400" b="0" dirty="0" smtClean="0">
              <a:solidFill>
                <a:srgbClr val="000000"/>
              </a:solidFill>
              <a:latin typeface="Times New Roman" pitchFamily="18" charset="0"/>
              <a:ea typeface="標楷體" pitchFamily="65" charset="-120"/>
            </a:endParaRPr>
          </a:p>
          <a:p>
            <a:pPr marL="0" indent="0" eaLnBrk="1">
              <a:lnSpc>
                <a:spcPct val="100000"/>
              </a:lnSpc>
              <a:buNone/>
            </a:pPr>
            <a:r>
              <a:rPr lang="zh-TW" altLang="en-US" sz="2400" b="0" dirty="0"/>
              <a:t> </a:t>
            </a:r>
            <a:r>
              <a:rPr lang="zh-TW" altLang="en-US" sz="2400" b="0" dirty="0" smtClean="0"/>
              <a:t>     </a:t>
            </a:r>
            <a:r>
              <a:rPr kumimoji="1" lang="zh-TW" altLang="en-US" sz="2400" b="0" dirty="0" smtClean="0">
                <a:solidFill>
                  <a:srgbClr val="000000"/>
                </a:solidFill>
                <a:latin typeface="Times New Roman" pitchFamily="18" charset="0"/>
                <a:ea typeface="標楷體" pitchFamily="65" charset="-120"/>
              </a:rPr>
              <a:t>能</a:t>
            </a:r>
            <a:r>
              <a:rPr kumimoji="1" lang="zh-TW" altLang="en-US" sz="2400" b="0" dirty="0">
                <a:solidFill>
                  <a:srgbClr val="000000"/>
                </a:solidFill>
                <a:latin typeface="Times New Roman" pitchFamily="18" charset="0"/>
                <a:ea typeface="標楷體" pitchFamily="65" charset="-120"/>
              </a:rPr>
              <a:t>被人工智慧所取代的行業大都是進行重複繁瑣的</a:t>
            </a:r>
            <a:r>
              <a:rPr kumimoji="1" lang="zh-TW" altLang="en-US" sz="2400" b="0" dirty="0" smtClean="0">
                <a:solidFill>
                  <a:srgbClr val="000000"/>
                </a:solidFill>
                <a:latin typeface="Times New Roman" pitchFamily="18" charset="0"/>
                <a:ea typeface="標楷體" pitchFamily="65" charset="-120"/>
              </a:rPr>
              <a:t>勞動。</a:t>
            </a:r>
            <a:endParaRPr kumimoji="1" lang="en-US" altLang="zh-TW" sz="2400" b="0" dirty="0" smtClean="0">
              <a:solidFill>
                <a:srgbClr val="000000"/>
              </a:solidFill>
              <a:latin typeface="Times New Roman" pitchFamily="18" charset="0"/>
              <a:ea typeface="標楷體" pitchFamily="65" charset="-120"/>
            </a:endParaRPr>
          </a:p>
          <a:p>
            <a:pPr marL="0" indent="0" eaLnBrk="1">
              <a:lnSpc>
                <a:spcPct val="100000"/>
              </a:lnSpc>
              <a:buNone/>
            </a:pPr>
            <a:r>
              <a:rPr kumimoji="1" lang="en-US" altLang="zh-TW" sz="2400" b="0" dirty="0" smtClean="0">
                <a:solidFill>
                  <a:srgbClr val="000000"/>
                </a:solidFill>
                <a:latin typeface="Times New Roman" pitchFamily="18" charset="0"/>
                <a:ea typeface="標楷體" pitchFamily="65" charset="-120"/>
              </a:rPr>
              <a:t>	</a:t>
            </a:r>
            <a:r>
              <a:rPr kumimoji="1" lang="zh-TW" altLang="en-US" sz="2400" b="0" dirty="0" smtClean="0">
                <a:solidFill>
                  <a:srgbClr val="000000"/>
                </a:solidFill>
                <a:latin typeface="Times New Roman" pitchFamily="18" charset="0"/>
                <a:ea typeface="標楷體" pitchFamily="65" charset="-120"/>
              </a:rPr>
              <a:t>在</a:t>
            </a:r>
            <a:r>
              <a:rPr kumimoji="1" lang="zh-TW" altLang="en-US" sz="2400" b="0" dirty="0">
                <a:solidFill>
                  <a:srgbClr val="000000"/>
                </a:solidFill>
                <a:latin typeface="Times New Roman" pitchFamily="18" charset="0"/>
                <a:ea typeface="標楷體" pitchFamily="65" charset="-120"/>
              </a:rPr>
              <a:t>人工智慧世代，創新是非常重要的一個元素。許多依靠熟能生巧的工作，在未來大多都有可能被人工智慧所取代。機器也有做不了的事情，例如它對人類感情一竅不通，所以像是藝術家或者是文學家這樣需要創新的工作，就相對非常的安全。</a:t>
            </a:r>
          </a:p>
        </p:txBody>
      </p:sp>
    </p:spTree>
    <p:extLst>
      <p:ext uri="{BB962C8B-B14F-4D97-AF65-F5344CB8AC3E}">
        <p14:creationId xmlns:p14="http://schemas.microsoft.com/office/powerpoint/2010/main" val="145852347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179389" y="1341438"/>
            <a:ext cx="8175340" cy="5040312"/>
          </a:xfrm>
        </p:spPr>
        <p:txBody>
          <a:bodyPr/>
          <a:lstStyle/>
          <a:p>
            <a:pPr marL="0" indent="0">
              <a:lnSpc>
                <a:spcPct val="100000"/>
              </a:lnSpc>
              <a:buNone/>
            </a:pPr>
            <a:r>
              <a:rPr kumimoji="1" lang="zh-TW" altLang="en-US" sz="2400" b="0" dirty="0" smtClean="0">
                <a:solidFill>
                  <a:schemeClr val="tx1"/>
                </a:solidFill>
                <a:latin typeface="Times New Roman" pitchFamily="18" charset="0"/>
                <a:ea typeface="標楷體" pitchFamily="65" charset="-120"/>
              </a:rPr>
              <a:t>       近期</a:t>
            </a:r>
            <a:r>
              <a:rPr kumimoji="1" lang="zh-TW" altLang="en-US" sz="2400" b="0" dirty="0">
                <a:solidFill>
                  <a:schemeClr val="tx1"/>
                </a:solidFill>
                <a:latin typeface="Times New Roman" pitchFamily="18" charset="0"/>
                <a:ea typeface="標楷體" pitchFamily="65" charset="-120"/>
              </a:rPr>
              <a:t>將在淡海新市鎮畫定一個區域作為實驗場域，在淡水輕軌最終站崁頂站到淡海</a:t>
            </a:r>
            <a:r>
              <a:rPr kumimoji="1" lang="zh-TW" altLang="en-US" sz="2400" b="0" dirty="0" smtClean="0">
                <a:solidFill>
                  <a:schemeClr val="tx1"/>
                </a:solidFill>
                <a:latin typeface="Times New Roman" pitchFamily="18" charset="0"/>
                <a:ea typeface="標楷體" pitchFamily="65" charset="-120"/>
              </a:rPr>
              <a:t>美麗</a:t>
            </a:r>
            <a:r>
              <a:rPr kumimoji="1" lang="zh-TW" altLang="en-US" sz="2400" b="0" dirty="0">
                <a:solidFill>
                  <a:schemeClr val="tx1"/>
                </a:solidFill>
                <a:latin typeface="Times New Roman" pitchFamily="18" charset="0"/>
                <a:ea typeface="標楷體" pitchFamily="65" charset="-120"/>
              </a:rPr>
              <a:t>新影城廣場之間畫定一個口字型的區域，作為自駕車試車的實驗場域。若</a:t>
            </a:r>
            <a:r>
              <a:rPr kumimoji="1" lang="zh-TW" altLang="en-US" sz="2400" b="0" dirty="0" smtClean="0">
                <a:solidFill>
                  <a:schemeClr val="tx1"/>
                </a:solidFill>
                <a:latin typeface="Times New Roman" pitchFamily="18" charset="0"/>
                <a:ea typeface="標楷體" pitchFamily="65" charset="-120"/>
              </a:rPr>
              <a:t>無人巴士</a:t>
            </a:r>
            <a:r>
              <a:rPr kumimoji="1" lang="zh-TW" altLang="en-US" sz="2400" b="0" dirty="0">
                <a:solidFill>
                  <a:schemeClr val="tx1"/>
                </a:solidFill>
                <a:latin typeface="Times New Roman" pitchFamily="18" charset="0"/>
                <a:ea typeface="標楷體" pitchFamily="65" charset="-120"/>
              </a:rPr>
              <a:t>正式上市後，相關的交通法規、停車空間、交通號誌及道路設施等都需要進行必要</a:t>
            </a:r>
            <a:r>
              <a:rPr kumimoji="1" lang="zh-TW" altLang="en-US" sz="2400" b="0" dirty="0" smtClean="0">
                <a:solidFill>
                  <a:schemeClr val="tx1"/>
                </a:solidFill>
                <a:latin typeface="Times New Roman" pitchFamily="18" charset="0"/>
                <a:ea typeface="標楷體" pitchFamily="65" charset="-120"/>
              </a:rPr>
              <a:t>的調適</a:t>
            </a:r>
            <a:r>
              <a:rPr kumimoji="1" lang="zh-TW" altLang="en-US" sz="2400" b="0" dirty="0">
                <a:solidFill>
                  <a:schemeClr val="tx1"/>
                </a:solidFill>
                <a:latin typeface="Times New Roman" pitchFamily="18" charset="0"/>
                <a:ea typeface="標楷體" pitchFamily="65" charset="-120"/>
              </a:rPr>
              <a:t>與更新。因應國際趨勢，現在</a:t>
            </a:r>
            <a:r>
              <a:rPr kumimoji="1" lang="zh-TW" altLang="en-US" sz="2400" b="0" dirty="0" smtClean="0">
                <a:solidFill>
                  <a:schemeClr val="tx1"/>
                </a:solidFill>
                <a:latin typeface="Times New Roman" pitchFamily="18" charset="0"/>
                <a:ea typeface="標楷體" pitchFamily="65" charset="-120"/>
              </a:rPr>
              <a:t>汽車業者</a:t>
            </a:r>
            <a:r>
              <a:rPr kumimoji="1" lang="zh-TW" altLang="en-US" sz="2400" b="0" dirty="0">
                <a:solidFill>
                  <a:schemeClr val="tx1"/>
                </a:solidFill>
                <a:latin typeface="Times New Roman" pitchFamily="18" charset="0"/>
                <a:ea typeface="標楷體" pitchFamily="65" charset="-120"/>
              </a:rPr>
              <a:t>自組台灣自駕車技術聯盟，要開始生產</a:t>
            </a:r>
            <a:r>
              <a:rPr kumimoji="1" lang="zh-TW" altLang="en-US" sz="2400" b="0" dirty="0" smtClean="0">
                <a:solidFill>
                  <a:schemeClr val="tx1"/>
                </a:solidFill>
                <a:latin typeface="Times New Roman" pitchFamily="18" charset="0"/>
                <a:ea typeface="標楷體" pitchFamily="65" charset="-120"/>
              </a:rPr>
              <a:t>台灣</a:t>
            </a:r>
            <a:r>
              <a:rPr kumimoji="1" lang="zh-TW" altLang="en-US" sz="2400" b="0" dirty="0">
                <a:solidFill>
                  <a:schemeClr val="tx1"/>
                </a:solidFill>
                <a:latin typeface="Times New Roman" pitchFamily="18" charset="0"/>
                <a:ea typeface="標楷體" pitchFamily="65" charset="-120"/>
              </a:rPr>
              <a:t>國產自</a:t>
            </a:r>
            <a:r>
              <a:rPr kumimoji="1" lang="zh-TW" altLang="en-US" sz="2400" b="0" dirty="0" smtClean="0">
                <a:solidFill>
                  <a:schemeClr val="tx1"/>
                </a:solidFill>
                <a:latin typeface="Times New Roman" pitchFamily="18" charset="0"/>
                <a:ea typeface="標楷體" pitchFamily="65" charset="-120"/>
              </a:rPr>
              <a:t>駕車。</a:t>
            </a:r>
            <a:endParaRPr kumimoji="1" lang="zh-TW" altLang="en-US"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427103639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eaLnBrk="1">
              <a:lnSpc>
                <a:spcPct val="100000"/>
              </a:lnSpc>
              <a:buNone/>
            </a:pPr>
            <a:r>
              <a:rPr kumimoji="1" lang="zh-TW" altLang="en-US" sz="2400" b="0" dirty="0" smtClean="0">
                <a:solidFill>
                  <a:srgbClr val="000000"/>
                </a:solidFill>
                <a:latin typeface="Times New Roman" pitchFamily="18" charset="0"/>
                <a:ea typeface="標楷體" pitchFamily="65" charset="-120"/>
              </a:rPr>
              <a:t>        在</a:t>
            </a:r>
            <a:r>
              <a:rPr kumimoji="1" lang="zh-TW" altLang="en-US" sz="2400" b="0" dirty="0">
                <a:solidFill>
                  <a:srgbClr val="000000"/>
                </a:solidFill>
                <a:latin typeface="Times New Roman" pitchFamily="18" charset="0"/>
                <a:ea typeface="標楷體" pitchFamily="65" charset="-120"/>
              </a:rPr>
              <a:t>人工智慧世代，每個人都應該對人工智慧技術有個初步的認識。人工智慧只是為人類服務的一種工具，這會推動人類的進步，讓人們減少重複勞動</a:t>
            </a:r>
            <a:r>
              <a:rPr kumimoji="1" lang="zh-TW" altLang="en-US" sz="2400" b="0" dirty="0" smtClean="0">
                <a:solidFill>
                  <a:srgbClr val="000000"/>
                </a:solidFill>
                <a:latin typeface="Times New Roman" pitchFamily="18" charset="0"/>
                <a:ea typeface="標楷體" pitchFamily="65" charset="-120"/>
              </a:rPr>
              <a:t>和搞</a:t>
            </a:r>
            <a:r>
              <a:rPr kumimoji="1" lang="zh-TW" altLang="en-US" sz="2400" b="0" dirty="0">
                <a:solidFill>
                  <a:srgbClr val="000000"/>
                </a:solidFill>
                <a:latin typeface="Times New Roman" pitchFamily="18" charset="0"/>
                <a:ea typeface="標楷體" pitchFamily="65" charset="-120"/>
              </a:rPr>
              <a:t>複雜的計算勞動，使人類的智力和能力提升到一個更高的水準，也就是說，人類將</a:t>
            </a:r>
            <a:r>
              <a:rPr kumimoji="1" lang="zh-TW" altLang="en-US" sz="2400" b="0" dirty="0" smtClean="0">
                <a:solidFill>
                  <a:srgbClr val="000000"/>
                </a:solidFill>
                <a:latin typeface="Times New Roman" pitchFamily="18" charset="0"/>
                <a:ea typeface="標楷體" pitchFamily="65" charset="-120"/>
              </a:rPr>
              <a:t>從事更</a:t>
            </a:r>
            <a:r>
              <a:rPr kumimoji="1" lang="zh-TW" altLang="en-US" sz="2400" b="0" dirty="0">
                <a:solidFill>
                  <a:srgbClr val="000000"/>
                </a:solidFill>
                <a:latin typeface="Times New Roman" pitchFamily="18" charset="0"/>
                <a:ea typeface="標楷體" pitchFamily="65" charset="-120"/>
              </a:rPr>
              <a:t>高級的勞動，進而把一些低階的、繁瑣的勞動交給人工智慧進行處理。</a:t>
            </a:r>
          </a:p>
        </p:txBody>
      </p:sp>
    </p:spTree>
    <p:extLst>
      <p:ext uri="{BB962C8B-B14F-4D97-AF65-F5344CB8AC3E}">
        <p14:creationId xmlns:p14="http://schemas.microsoft.com/office/powerpoint/2010/main" val="224823929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lang="en-US" altLang="zh-TW" dirty="0"/>
              <a:t>8-2-2</a:t>
            </a:r>
            <a:r>
              <a:rPr lang="zh-TW" altLang="en-US" dirty="0"/>
              <a:t>　水能載舟亦能</a:t>
            </a:r>
            <a:r>
              <a:rPr lang="zh-TW" altLang="en-US" dirty="0" smtClean="0"/>
              <a:t>覆舟</a:t>
            </a:r>
            <a:endParaRPr lang="en-US" altLang="zh-TW" dirty="0" smtClean="0"/>
          </a:p>
          <a:p>
            <a:pPr marL="0" indent="0" eaLnBrk="1">
              <a:lnSpc>
                <a:spcPct val="100000"/>
              </a:lnSpc>
              <a:buNone/>
            </a:pPr>
            <a:r>
              <a:rPr kumimoji="1" lang="zh-TW" altLang="en-US" sz="2400" b="0" dirty="0" smtClean="0">
                <a:solidFill>
                  <a:srgbClr val="000000"/>
                </a:solidFill>
                <a:latin typeface="Times New Roman" pitchFamily="18" charset="0"/>
                <a:ea typeface="標楷體" pitchFamily="65" charset="-120"/>
              </a:rPr>
              <a:t>      真正可怕</a:t>
            </a:r>
            <a:r>
              <a:rPr kumimoji="1" lang="zh-TW" altLang="en-US" sz="2400" b="0" dirty="0">
                <a:solidFill>
                  <a:srgbClr val="000000"/>
                </a:solidFill>
                <a:latin typeface="Times New Roman" pitchFamily="18" charset="0"/>
                <a:ea typeface="標楷體" pitchFamily="65" charset="-120"/>
              </a:rPr>
              <a:t>的是上傳的資料真的只有人工智慧看過嗎？開發此產品的公司開發人員呢</a:t>
            </a:r>
            <a:r>
              <a:rPr kumimoji="1" lang="zh-TW" altLang="en-US" sz="2400" b="0" dirty="0" smtClean="0">
                <a:solidFill>
                  <a:srgbClr val="000000"/>
                </a:solidFill>
                <a:latin typeface="Times New Roman" pitchFamily="18" charset="0"/>
                <a:ea typeface="標楷體" pitchFamily="65" charset="-120"/>
              </a:rPr>
              <a:t>？</a:t>
            </a:r>
            <a:endParaRPr kumimoji="1" lang="en-US" altLang="zh-TW" sz="2400" b="0" dirty="0" smtClean="0">
              <a:solidFill>
                <a:srgbClr val="000000"/>
              </a:solidFill>
              <a:latin typeface="Times New Roman" pitchFamily="18" charset="0"/>
              <a:ea typeface="標楷體" pitchFamily="65" charset="-120"/>
            </a:endParaRPr>
          </a:p>
          <a:p>
            <a:pPr marL="0" indent="0" eaLnBrk="1">
              <a:lnSpc>
                <a:spcPct val="100000"/>
              </a:lnSpc>
              <a:buNone/>
            </a:pPr>
            <a:r>
              <a:rPr kumimoji="1" lang="zh-TW" altLang="en-US" sz="2400" b="0" dirty="0" smtClean="0">
                <a:solidFill>
                  <a:srgbClr val="000000"/>
                </a:solidFill>
                <a:latin typeface="Times New Roman" pitchFamily="18" charset="0"/>
                <a:ea typeface="標楷體" pitchFamily="65" charset="-120"/>
              </a:rPr>
              <a:t>      萬一</a:t>
            </a:r>
            <a:r>
              <a:rPr kumimoji="1" lang="zh-TW" altLang="en-US" sz="2400" b="0" dirty="0">
                <a:solidFill>
                  <a:srgbClr val="000000"/>
                </a:solidFill>
                <a:latin typeface="Times New Roman" pitchFamily="18" charset="0"/>
                <a:ea typeface="標楷體" pitchFamily="65" charset="-120"/>
              </a:rPr>
              <a:t>哪一天，這些系統停擺了，我們是否還可以不</a:t>
            </a:r>
            <a:r>
              <a:rPr kumimoji="1" lang="zh-TW" altLang="en-US" sz="2400" b="0" dirty="0" smtClean="0">
                <a:solidFill>
                  <a:srgbClr val="000000"/>
                </a:solidFill>
                <a:latin typeface="Times New Roman" pitchFamily="18" charset="0"/>
                <a:ea typeface="標楷體" pitchFamily="65" charset="-120"/>
              </a:rPr>
              <a:t>受影響</a:t>
            </a:r>
            <a:r>
              <a:rPr kumimoji="1" lang="zh-TW" altLang="en-US" sz="2400" b="0" dirty="0">
                <a:solidFill>
                  <a:srgbClr val="000000"/>
                </a:solidFill>
                <a:latin typeface="Times New Roman" pitchFamily="18" charset="0"/>
                <a:ea typeface="標楷體" pitchFamily="65" charset="-120"/>
              </a:rPr>
              <a:t>的生活呢？若是人工智慧被不肖人士利用</a:t>
            </a:r>
            <a:r>
              <a:rPr kumimoji="1" lang="zh-TW" altLang="en-US" sz="2400" b="0" dirty="0" smtClean="0">
                <a:solidFill>
                  <a:srgbClr val="000000"/>
                </a:solidFill>
                <a:latin typeface="Times New Roman" pitchFamily="18" charset="0"/>
                <a:ea typeface="標楷體" pitchFamily="65" charset="-120"/>
              </a:rPr>
              <a:t>於智慧型</a:t>
            </a:r>
            <a:r>
              <a:rPr kumimoji="1" lang="zh-TW" altLang="en-US" sz="2400" b="0" dirty="0">
                <a:solidFill>
                  <a:srgbClr val="000000"/>
                </a:solidFill>
                <a:latin typeface="Times New Roman" pitchFamily="18" charset="0"/>
                <a:ea typeface="標楷體" pitchFamily="65" charset="-120"/>
              </a:rPr>
              <a:t>犯罪，這會讓人更加難以防範呢</a:t>
            </a:r>
            <a:r>
              <a:rPr kumimoji="1" lang="zh-TW" altLang="en-US" sz="2400" b="0" dirty="0" smtClean="0">
                <a:solidFill>
                  <a:srgbClr val="000000"/>
                </a:solidFill>
                <a:latin typeface="Times New Roman" pitchFamily="18" charset="0"/>
                <a:ea typeface="標楷體" pitchFamily="65" charset="-120"/>
              </a:rPr>
              <a:t>。</a:t>
            </a:r>
            <a:endParaRPr kumimoji="1" lang="en-US" altLang="zh-TW" sz="2400" b="0" dirty="0" smtClean="0">
              <a:solidFill>
                <a:srgbClr val="000000"/>
              </a:solidFill>
              <a:latin typeface="Times New Roman" pitchFamily="18" charset="0"/>
              <a:ea typeface="標楷體" pitchFamily="65" charset="-120"/>
            </a:endParaRPr>
          </a:p>
          <a:p>
            <a:pPr marL="0" indent="0" eaLnBrk="1">
              <a:lnSpc>
                <a:spcPct val="100000"/>
              </a:lnSpc>
              <a:buNone/>
            </a:pPr>
            <a:r>
              <a:rPr kumimoji="1" lang="en-US" altLang="zh-TW" sz="2400" b="0" dirty="0" smtClean="0">
                <a:solidFill>
                  <a:srgbClr val="000000"/>
                </a:solidFill>
                <a:latin typeface="Times New Roman" pitchFamily="18" charset="0"/>
                <a:ea typeface="標楷體" pitchFamily="65" charset="-120"/>
              </a:rPr>
              <a:t>	</a:t>
            </a:r>
            <a:r>
              <a:rPr kumimoji="1" lang="zh-TW" altLang="en-US" sz="2400" b="0" dirty="0" smtClean="0">
                <a:solidFill>
                  <a:srgbClr val="000000"/>
                </a:solidFill>
                <a:latin typeface="Times New Roman" pitchFamily="18" charset="0"/>
                <a:ea typeface="標楷體" pitchFamily="65" charset="-120"/>
              </a:rPr>
              <a:t>凡事</a:t>
            </a:r>
            <a:r>
              <a:rPr kumimoji="1" lang="zh-TW" altLang="en-US" sz="2400" b="0" dirty="0">
                <a:solidFill>
                  <a:srgbClr val="000000"/>
                </a:solidFill>
                <a:latin typeface="Times New Roman" pitchFamily="18" charset="0"/>
                <a:ea typeface="標楷體" pitchFamily="65" charset="-120"/>
              </a:rPr>
              <a:t>都該有上限，一昧追求便利之餘，我們也要多多思考高科技所帶來可能的負面因素，而去加以避免，對於未來生活品質的提升，可以多一份安心。</a:t>
            </a:r>
            <a:endParaRPr kumimoji="1" lang="zh-TW" altLang="en-US" sz="2400" b="0" dirty="0">
              <a:solidFill>
                <a:srgbClr val="000000"/>
              </a:solidFill>
              <a:latin typeface="Times New Roman" pitchFamily="18" charset="0"/>
              <a:ea typeface="標楷體" pitchFamily="65" charset="-120"/>
            </a:endParaRPr>
          </a:p>
        </p:txBody>
      </p:sp>
    </p:spTree>
    <p:extLst>
      <p:ext uri="{BB962C8B-B14F-4D97-AF65-F5344CB8AC3E}">
        <p14:creationId xmlns:p14="http://schemas.microsoft.com/office/powerpoint/2010/main" val="5872110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eaLnBrk="1">
              <a:lnSpc>
                <a:spcPct val="100000"/>
              </a:lnSpc>
              <a:buNone/>
            </a:pPr>
            <a:endParaRPr kumimoji="1" lang="zh-TW" altLang="en-US" sz="2400" b="0" dirty="0">
              <a:solidFill>
                <a:srgbClr val="000000"/>
              </a:solidFill>
              <a:latin typeface="Times New Roman" pitchFamily="18" charset="0"/>
              <a:ea typeface="標楷體" pitchFamily="65" charset="-120"/>
            </a:endParaRPr>
          </a:p>
        </p:txBody>
      </p:sp>
      <p:grpSp>
        <p:nvGrpSpPr>
          <p:cNvPr id="10" name="群組 9"/>
          <p:cNvGrpSpPr/>
          <p:nvPr/>
        </p:nvGrpSpPr>
        <p:grpSpPr>
          <a:xfrm>
            <a:off x="2214738" y="3852446"/>
            <a:ext cx="5570538" cy="1338086"/>
            <a:chOff x="2060733" y="5034422"/>
            <a:chExt cx="5570538" cy="1338086"/>
          </a:xfrm>
        </p:grpSpPr>
        <p:pic>
          <p:nvPicPr>
            <p:cNvPr id="11" name="Picture 3">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a:stretch/>
          </p:blipFill>
          <p:spPr bwMode="auto">
            <a:xfrm>
              <a:off x="2060733" y="5034422"/>
              <a:ext cx="5570538" cy="1338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00337" y="5560509"/>
              <a:ext cx="551657" cy="55165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群組 12"/>
          <p:cNvGrpSpPr/>
          <p:nvPr/>
        </p:nvGrpSpPr>
        <p:grpSpPr>
          <a:xfrm>
            <a:off x="1037607" y="2219720"/>
            <a:ext cx="5570538" cy="1338086"/>
            <a:chOff x="883602" y="3401696"/>
            <a:chExt cx="5570538" cy="1338086"/>
          </a:xfrm>
        </p:grpSpPr>
        <p:pic>
          <p:nvPicPr>
            <p:cNvPr id="14" name="Picture 3">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0000"/>
            <a:stretch/>
          </p:blipFill>
          <p:spPr bwMode="auto">
            <a:xfrm>
              <a:off x="883602" y="3401696"/>
              <a:ext cx="5570538" cy="1338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18600" y="3969833"/>
              <a:ext cx="551657" cy="55165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3906261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endParaRPr lang="zh-TW" altLang="en-US"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30599" y="2017713"/>
            <a:ext cx="4915121" cy="322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849" y="4240213"/>
            <a:ext cx="3105150" cy="864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91475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nSpc>
                <a:spcPct val="100000"/>
              </a:lnSpc>
              <a:buNone/>
            </a:pPr>
            <a:r>
              <a:rPr kumimoji="1" lang="zh-TW" altLang="en-US" sz="2400" b="0" dirty="0" smtClean="0">
                <a:solidFill>
                  <a:schemeClr val="tx1"/>
                </a:solidFill>
                <a:latin typeface="Times New Roman" pitchFamily="18" charset="0"/>
                <a:ea typeface="標楷體" pitchFamily="65" charset="-120"/>
              </a:rPr>
              <a:t>       自動</a:t>
            </a:r>
            <a:r>
              <a:rPr kumimoji="1" lang="zh-TW" altLang="en-US" sz="2400" b="0" dirty="0">
                <a:solidFill>
                  <a:schemeClr val="tx1"/>
                </a:solidFill>
                <a:latin typeface="Times New Roman" pitchFamily="18" charset="0"/>
                <a:ea typeface="標楷體" pitchFamily="65" charset="-120"/>
              </a:rPr>
              <a:t>駕駛車在美國汽車工程師</a:t>
            </a:r>
            <a:r>
              <a:rPr kumimoji="1" lang="zh-TW" altLang="en-US" sz="2400" b="0" dirty="0" smtClean="0">
                <a:solidFill>
                  <a:schemeClr val="tx1"/>
                </a:solidFill>
                <a:latin typeface="Times New Roman" pitchFamily="18" charset="0"/>
                <a:ea typeface="標楷體" pitchFamily="65" charset="-120"/>
              </a:rPr>
              <a:t>學會</a:t>
            </a:r>
            <a:r>
              <a:rPr kumimoji="1" lang="en-US" altLang="zh-TW" sz="2400" b="0" dirty="0" smtClean="0">
                <a:solidFill>
                  <a:schemeClr val="tx1"/>
                </a:solidFill>
                <a:latin typeface="Times New Roman" pitchFamily="18" charset="0"/>
                <a:ea typeface="標楷體" pitchFamily="65" charset="-120"/>
              </a:rPr>
              <a:t>(SAE</a:t>
            </a:r>
            <a:r>
              <a:rPr kumimoji="1" lang="en-US" altLang="zh-TW" sz="2400" b="0" dirty="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已經有</a:t>
            </a:r>
            <a:r>
              <a:rPr kumimoji="1" lang="zh-TW" altLang="en-US" sz="2400" b="0" dirty="0">
                <a:solidFill>
                  <a:schemeClr val="tx1"/>
                </a:solidFill>
                <a:latin typeface="Times New Roman" pitchFamily="18" charset="0"/>
                <a:ea typeface="標楷體" pitchFamily="65" charset="-120"/>
              </a:rPr>
              <a:t>明確而嚴格的定義，將自動化程度分為</a:t>
            </a:r>
            <a:r>
              <a:rPr kumimoji="1" lang="en-US" altLang="zh-TW" sz="2400" b="0" dirty="0" smtClean="0">
                <a:solidFill>
                  <a:schemeClr val="tx1"/>
                </a:solidFill>
                <a:latin typeface="Times New Roman" pitchFamily="18" charset="0"/>
                <a:ea typeface="標楷體" pitchFamily="65" charset="-120"/>
              </a:rPr>
              <a:t>Lv0-Lv5</a:t>
            </a:r>
            <a:r>
              <a:rPr kumimoji="1" lang="zh-TW" altLang="en-US" sz="2400" b="0" dirty="0">
                <a:solidFill>
                  <a:schemeClr val="tx1"/>
                </a:solidFill>
                <a:latin typeface="Times New Roman" pitchFamily="18" charset="0"/>
                <a:ea typeface="標楷體" pitchFamily="65" charset="-120"/>
              </a:rPr>
              <a:t>，在市面上能</a:t>
            </a:r>
            <a:r>
              <a:rPr kumimoji="1" lang="zh-TW" altLang="en-US" sz="2400" b="0" dirty="0" smtClean="0">
                <a:solidFill>
                  <a:schemeClr val="tx1"/>
                </a:solidFill>
                <a:latin typeface="Times New Roman" pitchFamily="18" charset="0"/>
                <a:ea typeface="標楷體" pitchFamily="65" charset="-120"/>
              </a:rPr>
              <a:t>買到的</a:t>
            </a:r>
            <a:r>
              <a:rPr kumimoji="1" lang="zh-TW" altLang="en-US" sz="2400" b="0" dirty="0">
                <a:solidFill>
                  <a:schemeClr val="tx1"/>
                </a:solidFill>
                <a:latin typeface="Times New Roman" pitchFamily="18" charset="0"/>
                <a:ea typeface="標楷體" pitchFamily="65" charset="-120"/>
              </a:rPr>
              <a:t>車款，大多數介於</a:t>
            </a:r>
            <a:r>
              <a:rPr kumimoji="1" lang="en-US" altLang="zh-TW" sz="2400" b="0" dirty="0" err="1" smtClean="0">
                <a:solidFill>
                  <a:schemeClr val="tx1"/>
                </a:solidFill>
                <a:latin typeface="Times New Roman" pitchFamily="18" charset="0"/>
                <a:ea typeface="標楷體" pitchFamily="65" charset="-120"/>
              </a:rPr>
              <a:t>Lv2</a:t>
            </a:r>
            <a:r>
              <a:rPr kumimoji="1" lang="en-US" altLang="zh-TW" sz="2400" b="0" dirty="0" smtClean="0">
                <a:solidFill>
                  <a:schemeClr val="tx1"/>
                </a:solidFill>
                <a:latin typeface="Times New Roman" pitchFamily="18" charset="0"/>
                <a:ea typeface="標楷體" pitchFamily="65" charset="-120"/>
              </a:rPr>
              <a:t>-3</a:t>
            </a:r>
            <a:r>
              <a:rPr kumimoji="1" lang="zh-TW" altLang="en-US" sz="2400" b="0" dirty="0" smtClean="0">
                <a:solidFill>
                  <a:schemeClr val="tx1"/>
                </a:solidFill>
                <a:latin typeface="Times New Roman" pitchFamily="18" charset="0"/>
                <a:ea typeface="標楷體" pitchFamily="65" charset="-120"/>
              </a:rPr>
              <a:t>之間</a:t>
            </a:r>
            <a:r>
              <a:rPr kumimoji="1" lang="en-US" altLang="zh-TW" sz="2400" b="0" dirty="0" smtClean="0">
                <a:solidFill>
                  <a:schemeClr val="tx1"/>
                </a:solidFill>
                <a:latin typeface="Times New Roman" pitchFamily="18" charset="0"/>
                <a:ea typeface="標楷體" pitchFamily="65" charset="-120"/>
              </a:rPr>
              <a:t>Tesla</a:t>
            </a:r>
            <a:r>
              <a:rPr kumimoji="1" lang="zh-TW" altLang="en-US" sz="2400" b="0" dirty="0" smtClean="0">
                <a:solidFill>
                  <a:schemeClr val="tx1"/>
                </a:solidFill>
                <a:latin typeface="Times New Roman" pitchFamily="18" charset="0"/>
                <a:ea typeface="標楷體" pitchFamily="65" charset="-120"/>
              </a:rPr>
              <a:t>的</a:t>
            </a:r>
            <a:r>
              <a:rPr kumimoji="1" lang="en-US" altLang="zh-TW" sz="2400" b="0" dirty="0" smtClean="0">
                <a:solidFill>
                  <a:schemeClr val="tx1"/>
                </a:solidFill>
                <a:latin typeface="Times New Roman" pitchFamily="18" charset="0"/>
                <a:ea typeface="標楷體" pitchFamily="65" charset="-120"/>
              </a:rPr>
              <a:t>Autopilot </a:t>
            </a:r>
            <a:r>
              <a:rPr kumimoji="1" lang="zh-TW" altLang="en-US" sz="2400" b="0" dirty="0">
                <a:solidFill>
                  <a:schemeClr val="tx1"/>
                </a:solidFill>
                <a:latin typeface="Times New Roman" pitchFamily="18" charset="0"/>
                <a:ea typeface="標楷體" pitchFamily="65" charset="-120"/>
              </a:rPr>
              <a:t>可以</a:t>
            </a:r>
            <a:r>
              <a:rPr kumimoji="1" lang="zh-TW" altLang="en-US" sz="2400" b="0" dirty="0" smtClean="0">
                <a:solidFill>
                  <a:schemeClr val="tx1"/>
                </a:solidFill>
                <a:latin typeface="Times New Roman" pitchFamily="18" charset="0"/>
                <a:ea typeface="標楷體" pitchFamily="65" charset="-120"/>
              </a:rPr>
              <a:t>稱為</a:t>
            </a:r>
            <a:r>
              <a:rPr kumimoji="1" lang="en-US" altLang="zh-TW" sz="2400" b="0" dirty="0" err="1" smtClean="0">
                <a:solidFill>
                  <a:schemeClr val="tx1"/>
                </a:solidFill>
                <a:latin typeface="Times New Roman" pitchFamily="18" charset="0"/>
                <a:ea typeface="標楷體" pitchFamily="65" charset="-120"/>
              </a:rPr>
              <a:t>Lv2</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a:solidFill>
                  <a:schemeClr val="tx1"/>
                </a:solidFill>
                <a:latin typeface="Times New Roman" pitchFamily="18" charset="0"/>
                <a:ea typeface="標楷體" pitchFamily="65" charset="-120"/>
              </a:rPr>
              <a:t>，當前的科技對於全自動駕駛，還是有一段艱難的距離，若</a:t>
            </a:r>
            <a:r>
              <a:rPr kumimoji="1" lang="en-US" altLang="zh-TW" sz="2400" b="0" dirty="0" err="1" smtClean="0">
                <a:solidFill>
                  <a:schemeClr val="tx1"/>
                </a:solidFill>
                <a:latin typeface="Times New Roman" pitchFamily="18" charset="0"/>
                <a:ea typeface="標楷體" pitchFamily="65" charset="-120"/>
              </a:rPr>
              <a:t>Lv5</a:t>
            </a:r>
            <a:r>
              <a:rPr kumimoji="1" lang="zh-TW" altLang="en-US" sz="2400" b="0" dirty="0" smtClean="0">
                <a:solidFill>
                  <a:schemeClr val="tx1"/>
                </a:solidFill>
                <a:latin typeface="Times New Roman" pitchFamily="18" charset="0"/>
                <a:ea typeface="標楷體" pitchFamily="65" charset="-120"/>
              </a:rPr>
              <a:t>完全</a:t>
            </a:r>
            <a:r>
              <a:rPr kumimoji="1" lang="zh-TW" altLang="en-US" sz="2400" b="0" dirty="0">
                <a:solidFill>
                  <a:schemeClr val="tx1"/>
                </a:solidFill>
                <a:latin typeface="Times New Roman" pitchFamily="18" charset="0"/>
                <a:ea typeface="標楷體" pitchFamily="65" charset="-120"/>
              </a:rPr>
              <a:t>自動化的</a:t>
            </a:r>
            <a:r>
              <a:rPr kumimoji="1" lang="zh-TW" altLang="en-US" sz="2400" b="0" dirty="0" smtClean="0">
                <a:solidFill>
                  <a:schemeClr val="tx1"/>
                </a:solidFill>
                <a:latin typeface="Times New Roman" pitchFamily="18" charset="0"/>
                <a:ea typeface="標楷體" pitchFamily="65" charset="-120"/>
              </a:rPr>
              <a:t>無人自動</a:t>
            </a:r>
            <a:r>
              <a:rPr kumimoji="1" lang="zh-TW" altLang="en-US" sz="2400" b="0" dirty="0">
                <a:solidFill>
                  <a:schemeClr val="tx1"/>
                </a:solidFill>
                <a:latin typeface="Times New Roman" pitchFamily="18" charset="0"/>
                <a:ea typeface="標楷體" pitchFamily="65" charset="-120"/>
              </a:rPr>
              <a:t>駕駛車輛能真正的問世，政府也應該推出相應法規以及交通規則，且提供一個安全</a:t>
            </a:r>
            <a:r>
              <a:rPr kumimoji="1" lang="zh-TW" altLang="en-US" sz="2400" b="0" dirty="0" smtClean="0">
                <a:solidFill>
                  <a:schemeClr val="tx1"/>
                </a:solidFill>
                <a:latin typeface="Times New Roman" pitchFamily="18" charset="0"/>
                <a:ea typeface="標楷體" pitchFamily="65" charset="-120"/>
              </a:rPr>
              <a:t>的環境</a:t>
            </a:r>
            <a:r>
              <a:rPr kumimoji="1" lang="zh-TW" altLang="en-US" sz="2400" b="0" dirty="0">
                <a:solidFill>
                  <a:schemeClr val="tx1"/>
                </a:solidFill>
                <a:latin typeface="Times New Roman" pitchFamily="18" charset="0"/>
                <a:ea typeface="標楷體" pitchFamily="65" charset="-120"/>
              </a:rPr>
              <a:t>也是必須</a:t>
            </a:r>
            <a:r>
              <a:rPr kumimoji="1" lang="zh-TW" altLang="en-US" sz="2400" b="0" dirty="0" smtClean="0">
                <a:solidFill>
                  <a:schemeClr val="tx1"/>
                </a:solidFill>
                <a:latin typeface="Times New Roman" pitchFamily="18" charset="0"/>
                <a:ea typeface="標楷體" pitchFamily="65" charset="-120"/>
              </a:rPr>
              <a:t>的。</a:t>
            </a:r>
            <a:endParaRPr kumimoji="1" lang="zh-TW" altLang="en-US"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28073044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06109" y="1767159"/>
            <a:ext cx="7694612" cy="4108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094500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eaLnBrk="1">
              <a:lnSpc>
                <a:spcPct val="100000"/>
              </a:lnSpc>
              <a:buNone/>
            </a:pPr>
            <a:r>
              <a:rPr kumimoji="1" lang="zh-TW" altLang="en-US" sz="2400" b="0" dirty="0" smtClean="0">
                <a:solidFill>
                  <a:schemeClr val="tx1"/>
                </a:solidFill>
                <a:latin typeface="Times New Roman" pitchFamily="18" charset="0"/>
                <a:ea typeface="標楷體" pitchFamily="65" charset="-120"/>
              </a:rPr>
              <a:t>       當</a:t>
            </a:r>
            <a:r>
              <a:rPr kumimoji="1" lang="zh-TW" altLang="en-US" sz="2400" b="0" dirty="0">
                <a:solidFill>
                  <a:schemeClr val="tx1"/>
                </a:solidFill>
                <a:latin typeface="Times New Roman" pitchFamily="18" charset="0"/>
                <a:ea typeface="標楷體" pitchFamily="65" charset="-120"/>
              </a:rPr>
              <a:t>有救護車行駛路口時，可以向鄰近路線的智慧車輛進行警示，也與號誌系統做警示資訊，能夠將紅綠燈</a:t>
            </a:r>
            <a:r>
              <a:rPr kumimoji="1" lang="zh-TW" altLang="en-US" sz="2400" b="0" dirty="0" smtClean="0">
                <a:solidFill>
                  <a:schemeClr val="tx1"/>
                </a:solidFill>
                <a:latin typeface="Times New Roman" pitchFamily="18" charset="0"/>
                <a:ea typeface="標楷體" pitchFamily="65" charset="-120"/>
              </a:rPr>
              <a:t>做即時</a:t>
            </a:r>
            <a:r>
              <a:rPr kumimoji="1" lang="zh-TW" altLang="en-US" sz="2400" b="0" dirty="0">
                <a:solidFill>
                  <a:schemeClr val="tx1"/>
                </a:solidFill>
                <a:latin typeface="Times New Roman" pitchFamily="18" charset="0"/>
                <a:ea typeface="標楷體" pitchFamily="65" charset="-120"/>
              </a:rPr>
              <a:t>的調整，為救護車提升救援速度，</a:t>
            </a:r>
            <a:r>
              <a:rPr kumimoji="1" lang="zh-TW" altLang="en-US" sz="2400" b="0" dirty="0" smtClean="0">
                <a:solidFill>
                  <a:schemeClr val="tx1"/>
                </a:solidFill>
                <a:latin typeface="Times New Roman" pitchFamily="18" charset="0"/>
                <a:ea typeface="標楷體" pitchFamily="65" charset="-120"/>
              </a:rPr>
              <a:t>同時也</a:t>
            </a:r>
            <a:r>
              <a:rPr kumimoji="1" lang="zh-TW" altLang="en-US" sz="2400" b="0" dirty="0">
                <a:solidFill>
                  <a:schemeClr val="tx1"/>
                </a:solidFill>
                <a:latin typeface="Times New Roman" pitchFamily="18" charset="0"/>
                <a:ea typeface="標楷體" pitchFamily="65" charset="-120"/>
              </a:rPr>
              <a:t>能保障路上行車</a:t>
            </a:r>
            <a:r>
              <a:rPr kumimoji="1" lang="zh-TW" altLang="en-US" sz="2400" b="0" dirty="0" smtClean="0">
                <a:solidFill>
                  <a:schemeClr val="tx1"/>
                </a:solidFill>
                <a:latin typeface="Times New Roman" pitchFamily="18" charset="0"/>
                <a:ea typeface="標楷體" pitchFamily="65" charset="-120"/>
              </a:rPr>
              <a:t>安全。</a:t>
            </a:r>
            <a:endParaRPr kumimoji="1" lang="en-US" altLang="zh-TW" sz="2400" b="0" dirty="0" smtClean="0">
              <a:solidFill>
                <a:schemeClr val="tx1"/>
              </a:solidFill>
              <a:latin typeface="Times New Roman" pitchFamily="18" charset="0"/>
              <a:ea typeface="標楷體" pitchFamily="65" charset="-120"/>
            </a:endParaRPr>
          </a:p>
          <a:p>
            <a:pPr marL="0" indent="0" eaLnBrk="1">
              <a:buNone/>
            </a:pPr>
            <a:r>
              <a:rPr kumimoji="1" lang="zh-TW" altLang="en-US" sz="2400" b="0" dirty="0">
                <a:solidFill>
                  <a:schemeClr val="tx1"/>
                </a:solidFill>
                <a:latin typeface="Times New Roman" pitchFamily="18" charset="0"/>
                <a:ea typeface="標楷體" pitchFamily="65" charset="-120"/>
              </a:rPr>
              <a:t>      </a:t>
            </a: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62330" y="2922470"/>
            <a:ext cx="4165600" cy="3176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107042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theme/theme1.xml><?xml version="1.0" encoding="utf-8"?>
<a:theme xmlns:a="http://schemas.openxmlformats.org/drawingml/2006/main" name="0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6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4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佈景主題1</Template>
  <TotalTime>6435</TotalTime>
  <Words>1736</Words>
  <Application>Microsoft Office PowerPoint</Application>
  <PresentationFormat>投影片</PresentationFormat>
  <Paragraphs>82</Paragraphs>
  <Slides>52</Slides>
  <Notes>0</Notes>
  <HiddenSlides>0</HiddenSlides>
  <MMClips>0</MMClips>
  <ScaleCrop>false</ScaleCrop>
  <HeadingPairs>
    <vt:vector size="4" baseType="variant">
      <vt:variant>
        <vt:lpstr>佈景主題</vt:lpstr>
      </vt:variant>
      <vt:variant>
        <vt:i4>7</vt:i4>
      </vt:variant>
      <vt:variant>
        <vt:lpstr>投影片標題</vt:lpstr>
      </vt:variant>
      <vt:variant>
        <vt:i4>52</vt:i4>
      </vt:variant>
    </vt:vector>
  </HeadingPairs>
  <TitlesOfParts>
    <vt:vector size="59" baseType="lpstr">
      <vt:lpstr>0_大專書</vt:lpstr>
      <vt:lpstr>1_大專書</vt:lpstr>
      <vt:lpstr>6_大專書</vt:lpstr>
      <vt:lpstr>2_大專書</vt:lpstr>
      <vt:lpstr>3_大專書</vt:lpstr>
      <vt:lpstr>4_大專書</vt:lpstr>
      <vt:lpstr>5_大專書</vt:lpstr>
      <vt:lpstr>PowerPoint 簡報</vt:lpstr>
      <vt:lpstr>前言</vt:lpstr>
      <vt:lpstr>8-1　人工智慧未來趨勢</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8-2　人工智慧省思與挑戰</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Clark</dc:creator>
  <cp:lastModifiedBy>chwa</cp:lastModifiedBy>
  <cp:revision>760</cp:revision>
  <dcterms:created xsi:type="dcterms:W3CDTF">2017-05-13T17:11:04Z</dcterms:created>
  <dcterms:modified xsi:type="dcterms:W3CDTF">2021-06-29T06:15:21Z</dcterms:modified>
</cp:coreProperties>
</file>